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6" r:id="rId5"/>
    <p:sldId id="257" r:id="rId6"/>
    <p:sldId id="261" r:id="rId7"/>
    <p:sldId id="262" r:id="rId8"/>
    <p:sldId id="263" r:id="rId9"/>
    <p:sldId id="264" r:id="rId10"/>
    <p:sldId id="265" r:id="rId11"/>
    <p:sldId id="275" r:id="rId12"/>
    <p:sldId id="266" r:id="rId13"/>
    <p:sldId id="267" r:id="rId14"/>
    <p:sldId id="268" r:id="rId15"/>
    <p:sldId id="276" r:id="rId16"/>
    <p:sldId id="269" r:id="rId17"/>
    <p:sldId id="272" r:id="rId18"/>
    <p:sldId id="270" r:id="rId19"/>
    <p:sldId id="271" r:id="rId20"/>
    <p:sldId id="273" r:id="rId21"/>
    <p:sldId id="274" r:id="rId22"/>
    <p:sldId id="279" r:id="rId23"/>
    <p:sldId id="277" r:id="rId24"/>
    <p:sldId id="278" r:id="rId25"/>
    <p:sldId id="280" r:id="rId26"/>
    <p:sldId id="281" r:id="rId27"/>
    <p:sldId id="282" r:id="rId28"/>
    <p:sldId id="286" r:id="rId29"/>
    <p:sldId id="287" r:id="rId30"/>
    <p:sldId id="285" r:id="rId31"/>
    <p:sldId id="284" r:id="rId32"/>
    <p:sldId id="28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1. bore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osnovne strukturne jedinice litosfere</a:t>
            </a:r>
          </a:p>
          <a:p>
            <a:r>
              <a:rPr lang="hr-HR" dirty="0" smtClean="0"/>
              <a:t>nastaju bočnim pritiscima</a:t>
            </a:r>
          </a:p>
          <a:p>
            <a:r>
              <a:rPr lang="hr-HR" dirty="0" smtClean="0"/>
              <a:t>osnovni su elementi bore</a:t>
            </a:r>
          </a:p>
          <a:p>
            <a:pPr>
              <a:buFontTx/>
              <a:buChar char="-"/>
            </a:pPr>
            <a:r>
              <a:rPr lang="hr-HR" dirty="0" smtClean="0"/>
              <a:t>antiklinala (konveksni) = izdignuti dio</a:t>
            </a:r>
          </a:p>
          <a:p>
            <a:pPr>
              <a:buFontTx/>
              <a:buChar char="-"/>
            </a:pPr>
            <a:r>
              <a:rPr lang="hr-HR" dirty="0" smtClean="0"/>
              <a:t>sinklinala (konkavni) = spušteni dio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Kakve su ove bore prema položaju osne plohe?</a:t>
            </a:r>
            <a:endParaRPr lang="hr-HR" dirty="0"/>
          </a:p>
        </p:txBody>
      </p:sp>
      <p:pic>
        <p:nvPicPr>
          <p:cNvPr id="5122" name="Picture 2" descr="C:\Users\Korisnik\Desktop\POLEGLA BORA--types-of-folds-axia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20347"/>
            <a:ext cx="4038600" cy="2685669"/>
          </a:xfrm>
          <a:prstGeom prst="rect">
            <a:avLst/>
          </a:prstGeom>
          <a:noFill/>
        </p:spPr>
      </p:pic>
      <p:pic>
        <p:nvPicPr>
          <p:cNvPr id="5123" name="Picture 3" descr="C:\Users\Korisnik\Desktop\Geological-FoldsPREBAČENA BORA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209800"/>
            <a:ext cx="4038600" cy="3028950"/>
          </a:xfrm>
          <a:prstGeom prst="rect">
            <a:avLst/>
          </a:prstGeom>
          <a:noFill/>
        </p:spPr>
      </p:pic>
      <p:cxnSp>
        <p:nvCxnSpPr>
          <p:cNvPr id="10" name="Straight Connector 9"/>
          <p:cNvCxnSpPr/>
          <p:nvPr/>
        </p:nvCxnSpPr>
        <p:spPr>
          <a:xfrm flipV="1">
            <a:off x="609600" y="4267200"/>
            <a:ext cx="25908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19800" y="3733800"/>
            <a:ext cx="23622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554162"/>
          </a:xfrm>
        </p:spPr>
        <p:txBody>
          <a:bodyPr>
            <a:normAutofit/>
          </a:bodyPr>
          <a:lstStyle/>
          <a:p>
            <a:r>
              <a:rPr lang="hr-HR" sz="2400" b="1" dirty="0" smtClean="0"/>
              <a:t>I ovo ti je poznato, zar ne?</a:t>
            </a:r>
            <a:br>
              <a:rPr lang="hr-HR" sz="2400" b="1" dirty="0" smtClean="0"/>
            </a:br>
            <a:r>
              <a:rPr lang="hr-HR" sz="2400" b="1" dirty="0" smtClean="0"/>
              <a:t>Ovo je brdo (antiklinala), </a:t>
            </a:r>
            <a:br>
              <a:rPr lang="hr-HR" sz="2400" b="1" dirty="0" smtClean="0"/>
            </a:br>
            <a:r>
              <a:rPr lang="hr-HR" sz="2400" b="1" dirty="0" smtClean="0"/>
              <a:t>ali ako pogledaš oblik slojeva – koji je ovo dio bore?</a:t>
            </a:r>
            <a:endParaRPr lang="hr-HR" sz="2400" b="1" dirty="0"/>
          </a:p>
        </p:txBody>
      </p:sp>
      <p:pic>
        <p:nvPicPr>
          <p:cNvPr id="7170" name="Picture 2" descr="C:\Users\Korisnik\Documents\ŠKOLA SVE\Gimnazija EXP - 2018,19\bore i rasjedi\The Sideling Hill, SINKLINALAMaryland, US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22536" y="1828800"/>
            <a:ext cx="6698928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 rasjedi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osnovne strukturne jedinice litosfere</a:t>
            </a:r>
          </a:p>
          <a:p>
            <a:r>
              <a:rPr lang="hr-HR" dirty="0" smtClean="0"/>
              <a:t>nastaje rasjedanjem – pomicanjem duž rasjedne linije = PARAKLAZE zbog pritiska</a:t>
            </a:r>
          </a:p>
          <a:p>
            <a:r>
              <a:rPr lang="hr-HR" dirty="0" smtClean="0"/>
              <a:t>PARAKLAZA može biti </a:t>
            </a:r>
          </a:p>
          <a:p>
            <a:pPr marL="514350" indent="-514350">
              <a:buAutoNum type="alphaLcParenR"/>
            </a:pPr>
            <a:r>
              <a:rPr lang="hr-HR" dirty="0" smtClean="0"/>
              <a:t>okomita</a:t>
            </a:r>
          </a:p>
          <a:p>
            <a:pPr marL="514350" indent="-514350">
              <a:buAutoNum type="alphaLcParenR"/>
            </a:pPr>
            <a:r>
              <a:rPr lang="hr-HR" dirty="0" smtClean="0"/>
              <a:t>kosa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hr-HR" dirty="0" smtClean="0"/>
              <a:t>Osnovni tipovi rasjeda</a:t>
            </a:r>
            <a:endParaRPr lang="hr-HR" dirty="0"/>
          </a:p>
        </p:txBody>
      </p:sp>
      <p:pic>
        <p:nvPicPr>
          <p:cNvPr id="4" name="Content Placeholder 3" descr="3 tipa rasjeda_171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446" y="1062832"/>
            <a:ext cx="6751108" cy="5063331"/>
          </a:xfrm>
        </p:spPr>
      </p:pic>
      <p:sp>
        <p:nvSpPr>
          <p:cNvPr id="5" name="TextBox 4"/>
          <p:cNvSpPr txBox="1"/>
          <p:nvPr/>
        </p:nvSpPr>
        <p:spPr>
          <a:xfrm>
            <a:off x="1524000" y="1295400"/>
            <a:ext cx="5867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Tri tipa rasjeda:</a:t>
            </a:r>
            <a:endParaRPr lang="hr-HR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53340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normalni</a:t>
            </a:r>
            <a:endParaRPr lang="hr-HR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4038600"/>
            <a:ext cx="18288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reversni</a:t>
            </a:r>
            <a:endParaRPr lang="hr-H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3810000"/>
            <a:ext cx="1676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Horizontalni ili</a:t>
            </a:r>
          </a:p>
          <a:p>
            <a:r>
              <a:rPr lang="hr-HR" b="1" dirty="0" smtClean="0"/>
              <a:t>transkurentni</a:t>
            </a:r>
            <a:endParaRPr lang="hr-H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hr-HR" dirty="0" smtClean="0"/>
              <a:t>Tri tipa rasjeda</a:t>
            </a:r>
            <a:endParaRPr lang="hr-HR" dirty="0"/>
          </a:p>
        </p:txBody>
      </p:sp>
      <p:pic>
        <p:nvPicPr>
          <p:cNvPr id="1026" name="Picture 2" descr="C:\Users\Korisnik\Desktop\fault-final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398" y="1219201"/>
            <a:ext cx="7988421" cy="4648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13716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normalni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13716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reversni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3657600" y="32004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podina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4800600" y="33528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podina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3200400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krovina</a:t>
            </a:r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3200400"/>
            <a:ext cx="99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krovina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5638800"/>
            <a:ext cx="3886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Horizontalni rasjed s desnim pomakom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5486400"/>
            <a:ext cx="3733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Horizontalni rasjed s lijevim pomakom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914400" y="5334000"/>
            <a:ext cx="990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/>
              <a:t>- lijevo krilo </a:t>
            </a:r>
            <a:endParaRPr lang="hr-HR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48200" y="5334000"/>
            <a:ext cx="11430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1200" b="1" dirty="0" smtClean="0"/>
              <a:t>- lijevo krilo </a:t>
            </a:r>
            <a:endParaRPr lang="hr-HR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315200" y="5257800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desno krilo</a:t>
            </a:r>
            <a:endParaRPr lang="hr-HR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352800" y="5486400"/>
            <a:ext cx="9144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b="1" dirty="0" smtClean="0"/>
              <a:t>desno krilo</a:t>
            </a:r>
            <a:endParaRPr lang="hr-H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533400"/>
            <a:ext cx="9144000" cy="533400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dirty="0" smtClean="0"/>
              <a:t>skok = vertikalni razmak između slojeva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0" y="1066800"/>
            <a:ext cx="9144000" cy="533401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dirty="0" smtClean="0"/>
              <a:t>hod = horizontalni razmak između slojeva</a:t>
            </a:r>
            <a:endParaRPr lang="hr-HR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873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skok i hod</a:t>
            </a:r>
            <a:endParaRPr lang="hr-HR" dirty="0"/>
          </a:p>
        </p:txBody>
      </p:sp>
      <p:pic>
        <p:nvPicPr>
          <p:cNvPr id="1026" name="Picture 2" descr="C:\Users\Korisnik\Desktop\skok i h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7024404" cy="49434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00400" y="1905000"/>
            <a:ext cx="2667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/>
              <a:t>normalni rasjed</a:t>
            </a:r>
            <a:endParaRPr lang="hr-H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2590800"/>
            <a:ext cx="3124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pritisak – “razvlačenje”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5638800"/>
            <a:ext cx="2133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60198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3276600"/>
            <a:ext cx="2895600" cy="422405"/>
          </a:xfrm>
          <a:prstGeom prst="rect">
            <a:avLst/>
          </a:prstGeom>
          <a:solidFill>
            <a:schemeClr val="bg1"/>
          </a:solidFill>
        </p:spPr>
        <p:txBody>
          <a:bodyPr wrap="square" tIns="0" bIns="144000" rtlCol="0">
            <a:spAutoFit/>
          </a:bodyPr>
          <a:lstStyle/>
          <a:p>
            <a:pPr algn="ctr"/>
            <a:r>
              <a:rPr lang="hr-HR" b="1" dirty="0" smtClean="0">
                <a:solidFill>
                  <a:srgbClr val="FF0000"/>
                </a:solidFill>
              </a:rPr>
              <a:t>hod (H) i skok (S)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3429000"/>
            <a:ext cx="1524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S</a:t>
            </a:r>
            <a:r>
              <a:rPr lang="hr-HR" dirty="0" smtClean="0"/>
              <a:t>S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4953001"/>
            <a:ext cx="1152000" cy="14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4267200" y="4953000"/>
            <a:ext cx="1308721" cy="23544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1296000" tIns="0" rIns="0" bIns="0" rtlCol="0">
            <a:spAutoFit/>
          </a:bodyPr>
          <a:lstStyle/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rasjed u prirodi</a:t>
            </a:r>
            <a:br>
              <a:rPr lang="hr-HR" dirty="0" smtClean="0"/>
            </a:br>
            <a:r>
              <a:rPr lang="hr-HR" dirty="0" smtClean="0"/>
              <a:t>- što prikazuju crvene linije?</a:t>
            </a:r>
            <a:endParaRPr lang="hr-HR" dirty="0"/>
          </a:p>
        </p:txBody>
      </p:sp>
      <p:pic>
        <p:nvPicPr>
          <p:cNvPr id="2050" name="Picture 2" descr="C:\Users\Korisnik\Desktop\Faults_in_Moenkopi_Formation_Moab_Canyon_Utah_USA_01-e1494992495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423791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2667000" y="3505200"/>
            <a:ext cx="2590800" cy="15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876300" y="3619500"/>
            <a:ext cx="1447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52600" y="3657600"/>
            <a:ext cx="1295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5715000" y="3733800"/>
            <a:ext cx="14478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2438400" y="4419600"/>
            <a:ext cx="13716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7315200" y="4572000"/>
            <a:ext cx="1981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3048000" y="3505200"/>
            <a:ext cx="22098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1638300" y="4991100"/>
            <a:ext cx="838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rasjed u prirodi</a:t>
            </a:r>
            <a:br>
              <a:rPr lang="hr-HR" dirty="0" smtClean="0"/>
            </a:br>
            <a:r>
              <a:rPr lang="hr-HR" sz="4000" dirty="0" smtClean="0"/>
              <a:t>- što pokazuje slovo A – krovinu ili podinu??</a:t>
            </a:r>
            <a:endParaRPr lang="hr-HR" sz="4000" dirty="0"/>
          </a:p>
        </p:txBody>
      </p:sp>
      <p:pic>
        <p:nvPicPr>
          <p:cNvPr id="2050" name="Picture 2" descr="C:\Users\Korisnik\Desktop\Faults_in_Moenkopi_Formation_Moab_Canyon_Utah_USA_01-e14949924959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229600" cy="423791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2667000" y="3505200"/>
            <a:ext cx="2590800" cy="1524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6200000" flipH="1">
            <a:off x="876300" y="3619500"/>
            <a:ext cx="1447800" cy="762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752600" y="3657600"/>
            <a:ext cx="1295400" cy="838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6200000" flipH="1">
            <a:off x="5715000" y="3733800"/>
            <a:ext cx="14478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2438400" y="4419600"/>
            <a:ext cx="13716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7315200" y="4572000"/>
            <a:ext cx="19812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3048000" y="3505200"/>
            <a:ext cx="2209800" cy="1143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6200000" flipH="1">
            <a:off x="1638300" y="4991100"/>
            <a:ext cx="8382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724400" y="2895600"/>
            <a:ext cx="685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b="1" dirty="0" smtClean="0">
                <a:solidFill>
                  <a:srgbClr val="FF0000"/>
                </a:solidFill>
              </a:rPr>
              <a:t>A</a:t>
            </a:r>
            <a:endParaRPr lang="hr-H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0207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kakav je ovo rasjed?</a:t>
            </a:r>
            <a:br>
              <a:rPr lang="hr-HR" dirty="0" smtClean="0"/>
            </a:br>
            <a:r>
              <a:rPr lang="hr-HR" dirty="0" smtClean="0"/>
              <a:t> </a:t>
            </a:r>
            <a:r>
              <a:rPr lang="hr-HR" sz="3600" dirty="0" smtClean="0"/>
              <a:t>neka ti pomogne Mr. </a:t>
            </a:r>
            <a:r>
              <a:rPr lang="hr-HR" sz="3100" dirty="0" smtClean="0"/>
              <a:t>Google</a:t>
            </a:r>
            <a:endParaRPr lang="hr-HR" sz="3100" dirty="0"/>
          </a:p>
        </p:txBody>
      </p:sp>
      <p:pic>
        <p:nvPicPr>
          <p:cNvPr id="3074" name="Picture 2" descr="C:\Users\Korisnik\Desktop\rasjed_15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199" y="1371600"/>
            <a:ext cx="7084153" cy="47303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r-HR" sz="3100" b="1" dirty="0" smtClean="0"/>
              <a:t>Ovo ti je odnekud poznato, zar ne?</a:t>
            </a:r>
            <a:r>
              <a:rPr lang="hr-HR" sz="3100" dirty="0" smtClean="0"/>
              <a:t/>
            </a:r>
            <a:br>
              <a:rPr lang="hr-HR" sz="3100" dirty="0" smtClean="0"/>
            </a:br>
            <a:r>
              <a:rPr lang="hr-HR" sz="3100" dirty="0" smtClean="0"/>
              <a:t>I u čemu je bio problem?</a:t>
            </a:r>
            <a:br>
              <a:rPr lang="hr-HR" sz="3100" dirty="0" smtClean="0"/>
            </a:br>
            <a:r>
              <a:rPr lang="hr-HR" sz="3100" dirty="0" smtClean="0"/>
              <a:t>Što je označeno slovom B – krovina ili podina?</a:t>
            </a:r>
            <a:endParaRPr lang="hr-HR" sz="3100" dirty="0"/>
          </a:p>
        </p:txBody>
      </p:sp>
      <p:pic>
        <p:nvPicPr>
          <p:cNvPr id="4098" name="Picture 2" descr="C:\Users\Korisnik\Desktop\geologicfaultIZ ISPI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84273"/>
            <a:ext cx="7010400" cy="435781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flipV="1">
            <a:off x="2590800" y="2514600"/>
            <a:ext cx="2895600" cy="2133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5486400" y="3124200"/>
            <a:ext cx="2057400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819400" y="2590800"/>
            <a:ext cx="533400" cy="53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>
                <a:solidFill>
                  <a:srgbClr val="FF0000"/>
                </a:solidFill>
              </a:rPr>
              <a:t>B</a:t>
            </a:r>
            <a:endParaRPr lang="hr-H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neporemećeni slojevi</a:t>
            </a:r>
            <a:endParaRPr lang="hr-HR" dirty="0"/>
          </a:p>
        </p:txBody>
      </p:sp>
      <p:pic>
        <p:nvPicPr>
          <p:cNvPr id="1026" name="Picture 2" descr="C:\Users\Korisnik\Desktop\slojevi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5355" y="1447800"/>
            <a:ext cx="4173291" cy="4525963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304800" y="3962400"/>
            <a:ext cx="1981200" cy="6858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pritisak</a:t>
            </a:r>
            <a:endParaRPr lang="hr-HR" dirty="0"/>
          </a:p>
        </p:txBody>
      </p:sp>
      <p:sp>
        <p:nvSpPr>
          <p:cNvPr id="6" name="Left Arrow 5"/>
          <p:cNvSpPr/>
          <p:nvPr/>
        </p:nvSpPr>
        <p:spPr>
          <a:xfrm>
            <a:off x="6781800" y="3962400"/>
            <a:ext cx="2133600" cy="685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pritisak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najpoznatiji transkurentni rasjed na svijetu</a:t>
            </a:r>
            <a:br>
              <a:rPr lang="hr-HR" dirty="0" smtClean="0"/>
            </a:br>
            <a:r>
              <a:rPr lang="hr-HR" dirty="0" smtClean="0"/>
              <a:t>- zove se?</a:t>
            </a:r>
            <a:endParaRPr lang="hr-HR" dirty="0"/>
          </a:p>
        </p:txBody>
      </p:sp>
      <p:pic>
        <p:nvPicPr>
          <p:cNvPr id="5122" name="Picture 2" descr="C:\Users\Korisnik\Desktop\san andrea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strukturni rasjedi</a:t>
            </a:r>
            <a:endParaRPr lang="hr-HR" dirty="0"/>
          </a:p>
        </p:txBody>
      </p:sp>
      <p:pic>
        <p:nvPicPr>
          <p:cNvPr id="6146" name="Picture 2" descr="C:\Users\Korisnik\Desktop\strukturni rasjedi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1349" y="1828800"/>
            <a:ext cx="8368473" cy="441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0" y="1828800"/>
            <a:ext cx="190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ili timor</a:t>
            </a:r>
            <a:endParaRPr lang="hr-HR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16002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dirty="0" smtClean="0"/>
              <a:t>tektonski jarak </a:t>
            </a:r>
          </a:p>
          <a:p>
            <a:pPr algn="ctr"/>
            <a:r>
              <a:rPr lang="hr-HR" sz="4000" dirty="0" smtClean="0"/>
              <a:t>ili </a:t>
            </a:r>
            <a:endParaRPr lang="hr-H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Istočnoafrički jezerski ravnjak</a:t>
            </a:r>
            <a:br>
              <a:rPr lang="hr-HR" dirty="0" smtClean="0"/>
            </a:br>
            <a:r>
              <a:rPr lang="hr-HR" dirty="0" smtClean="0"/>
              <a:t>(rift valley)</a:t>
            </a:r>
            <a:endParaRPr lang="hr-HR" dirty="0"/>
          </a:p>
        </p:txBody>
      </p:sp>
      <p:pic>
        <p:nvPicPr>
          <p:cNvPr id="2050" name="Picture 2" descr="C:\Users\Korisnik\Desktop\eafrica_sma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Istočnoafrički jezerski ravnjak povezan je s globalnom tektonikom ploča</a:t>
            </a:r>
            <a:endParaRPr lang="hr-HR" dirty="0"/>
          </a:p>
        </p:txBody>
      </p:sp>
      <p:pic>
        <p:nvPicPr>
          <p:cNvPr id="3074" name="Picture 2" descr="C:\Users\Korisnik\Desktop\EAR-Ma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7063" y="1600200"/>
            <a:ext cx="3638874" cy="4525963"/>
          </a:xfrm>
          <a:prstGeom prst="rect">
            <a:avLst/>
          </a:prstGeom>
          <a:noFill/>
        </p:spPr>
      </p:pic>
      <p:pic>
        <p:nvPicPr>
          <p:cNvPr id="3075" name="Picture 3" descr="C:\Users\Korisnik\Desktop\rift valle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347616"/>
            <a:ext cx="4038600" cy="30311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… isto je na Islandu gdje se razdvajaju litosferne ploče…</a:t>
            </a:r>
            <a:endParaRPr lang="hr-HR" dirty="0"/>
          </a:p>
        </p:txBody>
      </p:sp>
      <p:pic>
        <p:nvPicPr>
          <p:cNvPr id="4098" name="Picture 2" descr="C:\Users\Korisnik\Desktop\Why Iceland is being torn apa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71136"/>
            <a:ext cx="8229600" cy="41840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Island – kakav strukturni rasjed prikazuje fotografija? </a:t>
            </a:r>
            <a:br>
              <a:rPr lang="hr-HR" sz="3200" dirty="0" smtClean="0"/>
            </a:br>
            <a:r>
              <a:rPr lang="hr-HR" sz="3200" dirty="0" smtClean="0"/>
              <a:t>Graben ili horst?</a:t>
            </a:r>
            <a:endParaRPr lang="hr-HR" sz="3200" dirty="0"/>
          </a:p>
        </p:txBody>
      </p:sp>
      <p:pic>
        <p:nvPicPr>
          <p:cNvPr id="5122" name="Picture 2" descr="C:\Users\Korisnik\Desktop\Island-We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690617" cy="4330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najpoznatija grabenska struktura na Zemlji</a:t>
            </a:r>
            <a:br>
              <a:rPr lang="hr-HR" dirty="0" smtClean="0"/>
            </a:br>
            <a:r>
              <a:rPr lang="hr-HR" dirty="0" smtClean="0"/>
              <a:t>- fotografija prikazuje?</a:t>
            </a:r>
            <a:endParaRPr lang="hr-HR" dirty="0"/>
          </a:p>
        </p:txBody>
      </p:sp>
      <p:pic>
        <p:nvPicPr>
          <p:cNvPr id="6146" name="Picture 2" descr="C:\Users\Korisnik\Desktop\1280px-Grand_Canyon_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76201" y="1600200"/>
            <a:ext cx="679159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graben</a:t>
            </a:r>
            <a:endParaRPr lang="hr-HR" dirty="0"/>
          </a:p>
        </p:txBody>
      </p:sp>
      <p:pic>
        <p:nvPicPr>
          <p:cNvPr id="7170" name="Picture 2" descr="C:\Users\Korisnik\Desktop\grabenDevilsLane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347912"/>
            <a:ext cx="5943600" cy="2081088"/>
          </a:xfrm>
          <a:prstGeom prst="rect">
            <a:avLst/>
          </a:prstGeom>
          <a:noFill/>
        </p:spPr>
      </p:pic>
      <p:pic>
        <p:nvPicPr>
          <p:cNvPr id="7171" name="Picture 3" descr="C:\Users\Korisnik\Desktop\graben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80506" y="3657600"/>
            <a:ext cx="5982988" cy="29051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3124200" y="5105400"/>
            <a:ext cx="14478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4648200" y="5029200"/>
            <a:ext cx="14478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3. navlake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3075" name="Picture 3" descr="C:\Users\Korisnik\Desktop\imagesNAVLAK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158666" y="3810000"/>
            <a:ext cx="4826668" cy="2209800"/>
          </a:xfrm>
          <a:prstGeom prst="rect">
            <a:avLst/>
          </a:prstGeo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81000" y="1143000"/>
            <a:ext cx="8229600" cy="2209799"/>
          </a:xfrm>
        </p:spPr>
        <p:txBody>
          <a:bodyPr>
            <a:noAutofit/>
          </a:bodyPr>
          <a:lstStyle/>
          <a:p>
            <a:pPr algn="ctr"/>
            <a:r>
              <a:rPr lang="hr-HR" dirty="0" smtClean="0"/>
              <a:t>osnovne strukturne jedinice litosfere – nastaju:</a:t>
            </a:r>
          </a:p>
          <a:p>
            <a:pPr algn="ctr">
              <a:buNone/>
            </a:pPr>
            <a:r>
              <a:rPr lang="hr-HR" dirty="0" smtClean="0"/>
              <a:t>- navlačenjem starijih slojeva na mlađe</a:t>
            </a:r>
          </a:p>
          <a:p>
            <a:pPr algn="ctr">
              <a:buNone/>
            </a:pPr>
            <a:r>
              <a:rPr lang="hr-HR" dirty="0" smtClean="0"/>
              <a:t>- podvlačenjem mlađih  slojeva pod starije</a:t>
            </a:r>
          </a:p>
          <a:p>
            <a:pPr algn="ctr"/>
            <a:r>
              <a:rPr lang="hr-HR" dirty="0" smtClean="0"/>
              <a:t>obrnuta stratifikacija (slojevitost)</a:t>
            </a:r>
            <a:endParaRPr lang="hr-H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4100" y="1234874"/>
            <a:ext cx="4495800" cy="485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navlake</a:t>
            </a: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5410200" cy="5410200"/>
          </a:xfrm>
        </p:spPr>
        <p:txBody>
          <a:bodyPr/>
          <a:lstStyle/>
          <a:p>
            <a:pPr algn="ctr">
              <a:buNone/>
            </a:pPr>
            <a:r>
              <a:rPr lang="hr-HR" u="sng" dirty="0" smtClean="0"/>
              <a:t>elementi bore</a:t>
            </a:r>
            <a:endParaRPr lang="hr-HR" u="sng" dirty="0"/>
          </a:p>
        </p:txBody>
      </p:sp>
      <p:sp>
        <p:nvSpPr>
          <p:cNvPr id="4" name="Block Arc 3"/>
          <p:cNvSpPr/>
          <p:nvPr/>
        </p:nvSpPr>
        <p:spPr>
          <a:xfrm>
            <a:off x="1066800" y="2743200"/>
            <a:ext cx="2362200" cy="22860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5" name="Block Arc 4"/>
          <p:cNvSpPr/>
          <p:nvPr/>
        </p:nvSpPr>
        <p:spPr>
          <a:xfrm rot="10800000">
            <a:off x="2895600" y="2819400"/>
            <a:ext cx="2667000" cy="2133600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>
              <a:solidFill>
                <a:schemeClr val="tx1"/>
              </a:solidFill>
            </a:endParaRPr>
          </a:p>
        </p:txBody>
      </p:sp>
      <p:cxnSp>
        <p:nvCxnSpPr>
          <p:cNvPr id="7" name="Straight Connector 6"/>
          <p:cNvCxnSpPr>
            <a:stCxn id="17" idx="2"/>
          </p:cNvCxnSpPr>
          <p:nvPr/>
        </p:nvCxnSpPr>
        <p:spPr>
          <a:xfrm rot="5400000">
            <a:off x="1365766" y="3651766"/>
            <a:ext cx="1840468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3428206" y="5181600"/>
            <a:ext cx="1524794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2600" y="19812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b="1" dirty="0" smtClean="0"/>
              <a:t>antiklinala</a:t>
            </a:r>
            <a:endParaRPr lang="hr-H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81400" y="449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solidFill>
                  <a:schemeClr val="bg1"/>
                </a:solidFill>
              </a:rPr>
              <a:t>sinklinala</a:t>
            </a:r>
            <a:endParaRPr lang="hr-HR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43400" y="5562600"/>
            <a:ext cx="1219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osna ploha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4724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FF0000"/>
                </a:solidFill>
              </a:rPr>
              <a:t>osna ploha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3200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krilo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90800" y="32004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/>
                </a:solidFill>
              </a:rPr>
              <a:t>krilo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23622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tjeme bore</a:t>
            </a:r>
            <a:endParaRPr lang="hr-HR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0" y="4267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krilo</a:t>
            </a:r>
            <a:endParaRPr lang="hr-HR" dirty="0"/>
          </a:p>
        </p:txBody>
      </p:sp>
      <p:sp>
        <p:nvSpPr>
          <p:cNvPr id="19" name="TextBox 18"/>
          <p:cNvSpPr txBox="1"/>
          <p:nvPr/>
        </p:nvSpPr>
        <p:spPr>
          <a:xfrm>
            <a:off x="4648200" y="426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krilo</a:t>
            </a:r>
            <a:endParaRPr lang="hr-HR" dirty="0"/>
          </a:p>
        </p:txBody>
      </p:sp>
      <p:sp>
        <p:nvSpPr>
          <p:cNvPr id="20" name="TextBox 19"/>
          <p:cNvSpPr txBox="1"/>
          <p:nvPr/>
        </p:nvSpPr>
        <p:spPr>
          <a:xfrm>
            <a:off x="3733800" y="3886200"/>
            <a:ext cx="1066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dno bore</a:t>
            </a:r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6629400" y="12954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antiklinala</a:t>
            </a:r>
          </a:p>
          <a:p>
            <a:pPr algn="ctr"/>
            <a:r>
              <a:rPr lang="hr-HR" b="1" dirty="0" smtClean="0"/>
              <a:t>sinklinala</a:t>
            </a:r>
          </a:p>
          <a:p>
            <a:pPr algn="ctr"/>
            <a:r>
              <a:rPr lang="hr-HR" b="1" dirty="0" smtClean="0"/>
              <a:t>krila</a:t>
            </a:r>
          </a:p>
          <a:p>
            <a:pPr algn="ctr"/>
            <a:r>
              <a:rPr lang="hr-HR" b="1" dirty="0" smtClean="0"/>
              <a:t>tjeme bore</a:t>
            </a:r>
          </a:p>
          <a:p>
            <a:pPr algn="ctr"/>
            <a:r>
              <a:rPr lang="hr-HR" b="1" dirty="0" smtClean="0"/>
              <a:t>dno bore</a:t>
            </a:r>
            <a:endParaRPr lang="hr-HR" b="1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4114800" y="1524000"/>
            <a:ext cx="23622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navlake</a:t>
            </a:r>
            <a:endParaRPr lang="hr-HR" dirty="0"/>
          </a:p>
        </p:txBody>
      </p:sp>
      <p:pic>
        <p:nvPicPr>
          <p:cNvPr id="2051" name="Picture 3" descr="C:\Users\Korisnik\Desktop\NAVLAK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158" y="1752600"/>
            <a:ext cx="5557684" cy="3828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hr-HR" dirty="0" smtClean="0"/>
              <a:t>navlake</a:t>
            </a:r>
            <a:endParaRPr lang="hr-HR" dirty="0"/>
          </a:p>
        </p:txBody>
      </p:sp>
      <p:pic>
        <p:nvPicPr>
          <p:cNvPr id="1027" name="Picture 3" descr="C:\Users\Korisnik\Desktop\NAVLAKE 2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514600"/>
            <a:ext cx="3729037" cy="2259013"/>
          </a:xfrm>
          <a:prstGeom prst="rect">
            <a:avLst/>
          </a:prstGeom>
          <a:noFill/>
        </p:spPr>
      </p:pic>
      <p:pic>
        <p:nvPicPr>
          <p:cNvPr id="1026" name="Picture 2" descr="C:\Users\Korisnik\Desktop\NAVLAK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667000"/>
            <a:ext cx="3922674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>
                <a:solidFill>
                  <a:srgbClr val="00B050"/>
                </a:solidFill>
              </a:rPr>
              <a:t>vrijeme za učenje</a:t>
            </a:r>
            <a:endParaRPr lang="hr-HR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82000" cy="1981199"/>
          </a:xfrm>
        </p:spPr>
        <p:txBody>
          <a:bodyPr>
            <a:noAutofit/>
          </a:bodyPr>
          <a:lstStyle/>
          <a:p>
            <a:pPr algn="ctr"/>
            <a:r>
              <a:rPr lang="hr-HR" dirty="0" smtClean="0">
                <a:solidFill>
                  <a:srgbClr val="00B050"/>
                </a:solidFill>
              </a:rPr>
              <a:t>za ovu prezentaciju “potrošio” sam:</a:t>
            </a:r>
          </a:p>
          <a:p>
            <a:pPr algn="ctr">
              <a:buFontTx/>
              <a:buChar char="-"/>
            </a:pPr>
            <a:r>
              <a:rPr lang="hr-HR" dirty="0" smtClean="0">
                <a:solidFill>
                  <a:srgbClr val="00B050"/>
                </a:solidFill>
              </a:rPr>
              <a:t>jučer = 17.56 – 20.59</a:t>
            </a:r>
          </a:p>
          <a:p>
            <a:pPr algn="ctr">
              <a:buFontTx/>
              <a:buChar char="-"/>
            </a:pPr>
            <a:r>
              <a:rPr lang="hr-HR" dirty="0" smtClean="0">
                <a:solidFill>
                  <a:srgbClr val="00B050"/>
                </a:solidFill>
              </a:rPr>
              <a:t>jutros = 5.02 – 6.20</a:t>
            </a:r>
          </a:p>
          <a:p>
            <a:pPr algn="ctr">
              <a:buNone/>
            </a:pPr>
            <a:r>
              <a:rPr lang="hr-HR" dirty="0" smtClean="0">
                <a:solidFill>
                  <a:srgbClr val="00B050"/>
                </a:solidFill>
              </a:rPr>
              <a:t>* ukupno = ?</a:t>
            </a: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3810000"/>
            <a:ext cx="9144000" cy="2316163"/>
          </a:xfrm>
        </p:spPr>
        <p:txBody>
          <a:bodyPr>
            <a:normAutofit lnSpcReduction="10000"/>
          </a:bodyPr>
          <a:lstStyle/>
          <a:p>
            <a:pPr algn="ctr"/>
            <a:r>
              <a:rPr lang="hr-HR" dirty="0" smtClean="0">
                <a:solidFill>
                  <a:srgbClr val="FF0000"/>
                </a:solidFill>
              </a:rPr>
              <a:t>koliko si ti potrošila/o vremena za savladavanje gradiva koje se odnosi na </a:t>
            </a:r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ENDOGENE SILE I RELJEFNE OBLIKE</a:t>
            </a:r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OSNOVNE STRUKTURNE JEDINICE LITOSFERE</a:t>
            </a:r>
          </a:p>
          <a:p>
            <a:pPr algn="ctr">
              <a:buNone/>
            </a:pPr>
            <a:r>
              <a:rPr lang="hr-HR" dirty="0" smtClean="0">
                <a:solidFill>
                  <a:srgbClr val="FF0000"/>
                </a:solidFill>
              </a:rPr>
              <a:t>??????????</a:t>
            </a:r>
            <a:endParaRPr lang="hr-H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orisnik\Desktop\Geological2BFolds2B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454053" cy="4724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91200" y="914400"/>
            <a:ext cx="2286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osna ploha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057400"/>
            <a:ext cx="1447800" cy="70788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osna</a:t>
            </a:r>
          </a:p>
          <a:p>
            <a:r>
              <a:rPr lang="hr-HR" sz="2000" dirty="0" smtClean="0"/>
              <a:t> ploha</a:t>
            </a:r>
            <a:endParaRPr lang="hr-H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2000" y="5029200"/>
            <a:ext cx="16002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sinklinala</a:t>
            </a:r>
            <a:endParaRPr lang="hr-HR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5257800"/>
            <a:ext cx="14478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antiklinala</a:t>
            </a:r>
            <a:endParaRPr lang="hr-HR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29200" y="5257800"/>
            <a:ext cx="1524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sinklinala</a:t>
            </a:r>
            <a:endParaRPr lang="hr-HR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5257800"/>
            <a:ext cx="1371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antiklinala</a:t>
            </a:r>
            <a:endParaRPr lang="hr-HR" b="1" dirty="0"/>
          </a:p>
        </p:txBody>
      </p:sp>
      <p:sp>
        <p:nvSpPr>
          <p:cNvPr id="13" name="Oval 12"/>
          <p:cNvSpPr/>
          <p:nvPr/>
        </p:nvSpPr>
        <p:spPr>
          <a:xfrm>
            <a:off x="2362200" y="1066800"/>
            <a:ext cx="1828800" cy="685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3162300" y="1866900"/>
            <a:ext cx="533400" cy="15240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3733800" y="838200"/>
            <a:ext cx="10668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5867400" y="1981200"/>
            <a:ext cx="609600" cy="6096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>
                <a:solidFill>
                  <a:srgbClr val="FF0000"/>
                </a:solidFill>
              </a:rPr>
              <a:t>S</a:t>
            </a:r>
            <a:endParaRPr lang="hr-HR" sz="3600" dirty="0">
              <a:solidFill>
                <a:srgbClr val="FF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048000" y="4572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200" dirty="0" smtClean="0">
              <a:solidFill>
                <a:srgbClr val="FF0000"/>
              </a:solidFill>
            </a:endParaRPr>
          </a:p>
          <a:p>
            <a:pPr algn="ctr"/>
            <a:r>
              <a:rPr lang="hr-HR" sz="3600" dirty="0" smtClean="0">
                <a:solidFill>
                  <a:srgbClr val="FF0000"/>
                </a:solidFill>
              </a:rPr>
              <a:t>A</a:t>
            </a:r>
            <a:r>
              <a:rPr lang="hr-HR" dirty="0" smtClean="0"/>
              <a:t>a</a:t>
            </a:r>
            <a:endParaRPr lang="hr-HR" sz="3600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>
            <a:off x="6057900" y="2781300"/>
            <a:ext cx="2286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bore prema položaju OSNE PLOHE u odnosu na horizontalnu ravninu</a:t>
            </a:r>
            <a:endParaRPr lang="hr-HR" dirty="0"/>
          </a:p>
        </p:txBody>
      </p:sp>
      <p:pic>
        <p:nvPicPr>
          <p:cNvPr id="4" name="Content Placeholder 3" descr="David 30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332" y="1981200"/>
            <a:ext cx="7825336" cy="3276600"/>
          </a:xfrm>
        </p:spPr>
      </p:pic>
      <p:cxnSp>
        <p:nvCxnSpPr>
          <p:cNvPr id="6" name="Straight Connector 5"/>
          <p:cNvCxnSpPr/>
          <p:nvPr/>
        </p:nvCxnSpPr>
        <p:spPr>
          <a:xfrm rot="16200000" flipH="1">
            <a:off x="457994" y="3353594"/>
            <a:ext cx="1904206" cy="7540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1943100" y="3009900"/>
            <a:ext cx="1600200" cy="457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276600" y="2819400"/>
            <a:ext cx="1524000" cy="914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495800" y="3429000"/>
            <a:ext cx="11430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400800" y="3352800"/>
            <a:ext cx="129540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4" idx="1"/>
          </p:cNvCxnSpPr>
          <p:nvPr/>
        </p:nvCxnSpPr>
        <p:spPr>
          <a:xfrm rot="10800000" flipH="1">
            <a:off x="659332" y="3581400"/>
            <a:ext cx="6732068" cy="3810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19200" y="198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1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71800" y="2057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2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419600" y="2209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3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391400" y="3429000"/>
            <a:ext cx="1371600" cy="3048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dirty="0" smtClean="0"/>
              <a:t>HORIZONTALNA RAVNINA</a:t>
            </a:r>
            <a:endParaRPr lang="hr-HR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5000" y="3276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4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96200" y="3962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5</a:t>
            </a:r>
            <a:endParaRPr lang="hr-H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- bore u prirodi -</a:t>
            </a:r>
            <a:br>
              <a:rPr lang="hr-HR" dirty="0" smtClean="0"/>
            </a:br>
            <a:r>
              <a:rPr lang="hr-HR" dirty="0" smtClean="0"/>
              <a:t>Koji element bore prikazuje fotografija?</a:t>
            </a:r>
            <a:endParaRPr lang="hr-HR" dirty="0"/>
          </a:p>
        </p:txBody>
      </p:sp>
      <p:pic>
        <p:nvPicPr>
          <p:cNvPr id="4" name="Content Placeholder 3" descr="8_Fold2_Californ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901" y="1600200"/>
            <a:ext cx="730619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- bore u prirodi – </a:t>
            </a:r>
            <a:br>
              <a:rPr lang="hr-HR" dirty="0" smtClean="0"/>
            </a:br>
            <a:r>
              <a:rPr lang="hr-HR" dirty="0" smtClean="0"/>
              <a:t>Koji element bore prikazuje fotografija?</a:t>
            </a:r>
            <a:endParaRPr lang="hr-HR" dirty="0"/>
          </a:p>
        </p:txBody>
      </p:sp>
      <p:pic>
        <p:nvPicPr>
          <p:cNvPr id="2050" name="Picture 2" descr="C:\Users\Korisnik\Desktop\Geologic Folds in the Lower Ugab valley in Namibi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76647" y="1600200"/>
            <a:ext cx="419070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Što je pak ovo?</a:t>
            </a:r>
            <a:endParaRPr lang="hr-HR" dirty="0"/>
          </a:p>
        </p:txBody>
      </p:sp>
      <p:pic>
        <p:nvPicPr>
          <p:cNvPr id="3074" name="Picture 2" descr="C:\Users\Korisnik\Desktop\Annotated-full BO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3209" y="1600200"/>
            <a:ext cx="603758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Kakva je ovo bora prema položaju osne plohe?</a:t>
            </a:r>
            <a:endParaRPr lang="hr-HR" dirty="0"/>
          </a:p>
        </p:txBody>
      </p:sp>
      <p:pic>
        <p:nvPicPr>
          <p:cNvPr id="4098" name="Picture 2" descr="C:\Users\Korisnik\Desktop\kosa bor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6746777" cy="4525963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 rot="5400000" flipH="1" flipV="1">
            <a:off x="4076700" y="2247900"/>
            <a:ext cx="3352800" cy="2514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369</Words>
  <Application>Microsoft Office PowerPoint</Application>
  <PresentationFormat>On-screen Show (4:3)</PresentationFormat>
  <Paragraphs>114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1. bore</vt:lpstr>
      <vt:lpstr>neporemećeni slojevi</vt:lpstr>
      <vt:lpstr>Slide 3</vt:lpstr>
      <vt:lpstr>Slide 4</vt:lpstr>
      <vt:lpstr>bore prema položaju OSNE PLOHE u odnosu na horizontalnu ravninu</vt:lpstr>
      <vt:lpstr>- bore u prirodi - Koji element bore prikazuje fotografija?</vt:lpstr>
      <vt:lpstr>- bore u prirodi –  Koji element bore prikazuje fotografija?</vt:lpstr>
      <vt:lpstr>Što je pak ovo?</vt:lpstr>
      <vt:lpstr>Kakva je ovo bora prema položaju osne plohe?</vt:lpstr>
      <vt:lpstr>Kakve su ove bore prema položaju osne plohe?</vt:lpstr>
      <vt:lpstr>I ovo ti je poznato, zar ne? Ovo je brdo (antiklinala),  ali ako pogledaš oblik slojeva – koji je ovo dio bore?</vt:lpstr>
      <vt:lpstr>2. rasjedi</vt:lpstr>
      <vt:lpstr>Osnovni tipovi rasjeda</vt:lpstr>
      <vt:lpstr>Tri tipa rasjeda</vt:lpstr>
      <vt:lpstr>skok i hod</vt:lpstr>
      <vt:lpstr>rasjed u prirodi - što prikazuju crvene linije?</vt:lpstr>
      <vt:lpstr>rasjed u prirodi - što pokazuje slovo A – krovinu ili podinu??</vt:lpstr>
      <vt:lpstr>kakav je ovo rasjed?  neka ti pomogne Mr. Google</vt:lpstr>
      <vt:lpstr>Ovo ti je odnekud poznato, zar ne? I u čemu je bio problem? Što je označeno slovom B – krovina ili podina?</vt:lpstr>
      <vt:lpstr>najpoznatiji transkurentni rasjed na svijetu - zove se?</vt:lpstr>
      <vt:lpstr>strukturni rasjedi</vt:lpstr>
      <vt:lpstr>Istočnoafrički jezerski ravnjak (rift valley)</vt:lpstr>
      <vt:lpstr>Istočnoafrički jezerski ravnjak povezan je s globalnom tektonikom ploča</vt:lpstr>
      <vt:lpstr>… isto je na Islandu gdje se razdvajaju litosferne ploče…</vt:lpstr>
      <vt:lpstr>Island – kakav strukturni rasjed prikazuje fotografija?  Graben ili horst?</vt:lpstr>
      <vt:lpstr>najpoznatija grabenska struktura na Zemlji - fotografija prikazuje?</vt:lpstr>
      <vt:lpstr>graben</vt:lpstr>
      <vt:lpstr>3. navlake </vt:lpstr>
      <vt:lpstr>navlake</vt:lpstr>
      <vt:lpstr>navlake</vt:lpstr>
      <vt:lpstr>navlake</vt:lpstr>
      <vt:lpstr>vrijeme za učenje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.</cp:lastModifiedBy>
  <cp:revision>49</cp:revision>
  <dcterms:created xsi:type="dcterms:W3CDTF">2006-08-16T00:00:00Z</dcterms:created>
  <dcterms:modified xsi:type="dcterms:W3CDTF">2019-10-16T04:53:32Z</dcterms:modified>
</cp:coreProperties>
</file>