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0" r:id="rId3"/>
    <p:sldId id="259" r:id="rId4"/>
    <p:sldId id="258" r:id="rId5"/>
    <p:sldId id="256" r:id="rId6"/>
    <p:sldId id="257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76" r:id="rId17"/>
    <p:sldId id="269" r:id="rId18"/>
    <p:sldId id="272" r:id="rId19"/>
    <p:sldId id="270" r:id="rId20"/>
    <p:sldId id="271" r:id="rId21"/>
    <p:sldId id="273" r:id="rId22"/>
    <p:sldId id="274" r:id="rId23"/>
    <p:sldId id="279" r:id="rId24"/>
    <p:sldId id="277" r:id="rId25"/>
    <p:sldId id="278" r:id="rId26"/>
    <p:sldId id="280" r:id="rId27"/>
    <p:sldId id="281" r:id="rId28"/>
    <p:sldId id="282" r:id="rId29"/>
    <p:sldId id="286" r:id="rId30"/>
    <p:sldId id="287" r:id="rId31"/>
    <p:sldId id="285" r:id="rId32"/>
    <p:sldId id="284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Endogene sile i reljefni oblici</a:t>
            </a:r>
            <a:endParaRPr lang="hr-H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 endo = unutrašnji; unutrašnje sile  </a:t>
            </a:r>
          </a:p>
          <a:p>
            <a:r>
              <a:rPr lang="hr-HR" dirty="0" smtClean="0"/>
              <a:t>bore → boranje = bočni tlak i tlak iz unutrašnjosti Zemlje</a:t>
            </a:r>
          </a:p>
          <a:p>
            <a:r>
              <a:rPr lang="hr-HR" dirty="0" smtClean="0"/>
              <a:t>rasjedi → rasjedanje = stres (ekstenzija = razmicanje; kompresija = “pritiskanje”)</a:t>
            </a:r>
          </a:p>
          <a:p>
            <a:r>
              <a:rPr lang="hr-HR" dirty="0" smtClean="0"/>
              <a:t>navlake → navlačenje ili podvlačenje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Kakva je ovo bora prema položaju osne plohe?</a:t>
            </a:r>
            <a:endParaRPr lang="hr-HR" dirty="0"/>
          </a:p>
        </p:txBody>
      </p:sp>
      <p:pic>
        <p:nvPicPr>
          <p:cNvPr id="4098" name="Picture 2" descr="C:\Users\Korisnik\Desktop\kosa b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46777" cy="452596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076700" y="2247900"/>
            <a:ext cx="335280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Kakve su ove bore prema položaju osne plohe?</a:t>
            </a:r>
            <a:endParaRPr lang="hr-HR" dirty="0"/>
          </a:p>
        </p:txBody>
      </p:sp>
      <p:pic>
        <p:nvPicPr>
          <p:cNvPr id="5122" name="Picture 2" descr="C:\Users\Korisnik\Desktop\POLEGLA BORA--types-of-folds-axi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20347"/>
            <a:ext cx="4038600" cy="2685669"/>
          </a:xfrm>
          <a:prstGeom prst="rect">
            <a:avLst/>
          </a:prstGeom>
          <a:noFill/>
        </p:spPr>
      </p:pic>
      <p:pic>
        <p:nvPicPr>
          <p:cNvPr id="5123" name="Picture 3" descr="C:\Users\Korisnik\Desktop\Geological-FoldsPREBAČENA BORA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038600" cy="302895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609600" y="4267200"/>
            <a:ext cx="2590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3733800"/>
            <a:ext cx="23622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554162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I ovo ti je poznato, zar ne?</a:t>
            </a:r>
            <a:br>
              <a:rPr lang="hr-HR" sz="2400" b="1" dirty="0" smtClean="0"/>
            </a:br>
            <a:r>
              <a:rPr lang="hr-HR" sz="2400" b="1" dirty="0" smtClean="0"/>
              <a:t>Ovo je brdo (antiklinala), </a:t>
            </a:r>
            <a:br>
              <a:rPr lang="hr-HR" sz="2400" b="1" dirty="0" smtClean="0"/>
            </a:br>
            <a:r>
              <a:rPr lang="hr-HR" sz="2400" b="1" dirty="0" smtClean="0"/>
              <a:t>ali ako pogledaš oblik slojeva – koji je ovo dio bore?</a:t>
            </a:r>
            <a:endParaRPr lang="hr-HR" sz="2400" b="1" dirty="0"/>
          </a:p>
        </p:txBody>
      </p:sp>
      <p:pic>
        <p:nvPicPr>
          <p:cNvPr id="7170" name="Picture 2" descr="C:\Users\Korisnik\Documents\ŠKOLA SVE\Gimnazija EXP - 2018,19\bore i rasjedi\The Sideling Hill, SINKLINALAMaryland, U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2536" y="1828800"/>
            <a:ext cx="669892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rasjedi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osnovne strukturne jedinice litosfere</a:t>
            </a:r>
          </a:p>
          <a:p>
            <a:r>
              <a:rPr lang="hr-HR" dirty="0" smtClean="0"/>
              <a:t>nastaju rasjedanjem – pomicanjem duž rasjedne linije = PARAKLAZE zbog pritiska</a:t>
            </a:r>
          </a:p>
          <a:p>
            <a:r>
              <a:rPr lang="hr-HR" dirty="0" smtClean="0"/>
              <a:t>PARAKLAZA može biti </a:t>
            </a:r>
          </a:p>
          <a:p>
            <a:pPr marL="514350" indent="-514350">
              <a:buAutoNum type="alphaLcParenR"/>
            </a:pPr>
            <a:r>
              <a:rPr lang="hr-HR" dirty="0" smtClean="0"/>
              <a:t>okomita</a:t>
            </a:r>
          </a:p>
          <a:p>
            <a:pPr marL="514350" indent="-514350">
              <a:buAutoNum type="alphaLcParenR"/>
            </a:pPr>
            <a:r>
              <a:rPr lang="hr-HR" dirty="0" smtClean="0"/>
              <a:t>kosa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r-HR" dirty="0" smtClean="0"/>
              <a:t>Osnovni tipovi rasjeda</a:t>
            </a:r>
            <a:endParaRPr lang="hr-HR" dirty="0"/>
          </a:p>
        </p:txBody>
      </p:sp>
      <p:pic>
        <p:nvPicPr>
          <p:cNvPr id="4" name="Content Placeholder 3" descr="3 tipa rasjeda_17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46" y="1062832"/>
            <a:ext cx="6751108" cy="5063331"/>
          </a:xfrm>
        </p:spPr>
      </p:pic>
      <p:sp>
        <p:nvSpPr>
          <p:cNvPr id="5" name="TextBox 4"/>
          <p:cNvSpPr txBox="1"/>
          <p:nvPr/>
        </p:nvSpPr>
        <p:spPr>
          <a:xfrm>
            <a:off x="1524000" y="1295400"/>
            <a:ext cx="586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Tri tipa rasjeda:</a:t>
            </a:r>
            <a:endParaRPr lang="hr-H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3340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normalni</a:t>
            </a:r>
            <a:endParaRPr lang="hr-H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0386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reversni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8100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Horizontalni ili</a:t>
            </a:r>
          </a:p>
          <a:p>
            <a:r>
              <a:rPr lang="hr-HR" b="1" dirty="0" smtClean="0"/>
              <a:t>transkurentni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hr-HR" dirty="0" smtClean="0"/>
              <a:t>Tri tipa rasjeda</a:t>
            </a:r>
            <a:endParaRPr lang="hr-HR" dirty="0"/>
          </a:p>
        </p:txBody>
      </p:sp>
      <p:pic>
        <p:nvPicPr>
          <p:cNvPr id="1026" name="Picture 2" descr="C:\Users\Korisnik\Desktop\fault-fin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98" y="1219201"/>
            <a:ext cx="7988421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371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normalni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371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reversni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200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podina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352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podina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200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krovina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200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krovina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Horizontalni rasjed s desnim pomakom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486400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Horizontalni rasjed s lijevim pomakom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33400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/>
              <a:t>- lijevo krilo </a:t>
            </a:r>
            <a:endParaRPr lang="hr-HR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340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/>
              <a:t>- lijevo krilo </a:t>
            </a:r>
            <a:endParaRPr lang="hr-HR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52578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desno krilo</a:t>
            </a:r>
            <a:endParaRPr lang="hr-HR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54864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desno krilo</a:t>
            </a:r>
            <a:endParaRPr lang="hr-H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533400"/>
            <a:ext cx="91440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skok = vertikalni razmak između slojeva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9144000" cy="533401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hod = horizontalni razmak između slojeva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skok i hod</a:t>
            </a:r>
            <a:endParaRPr lang="hr-HR" dirty="0"/>
          </a:p>
        </p:txBody>
      </p:sp>
      <p:pic>
        <p:nvPicPr>
          <p:cNvPr id="1026" name="Picture 2" descr="C:\Users\Korisnik\Desktop\skok i 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024404" cy="4943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19050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normalni rasjed</a:t>
            </a:r>
            <a:endParaRPr lang="hr-H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5908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pritisak – “razvlačenje” ( ekstenzija)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638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6019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76600"/>
            <a:ext cx="2895600" cy="422405"/>
          </a:xfrm>
          <a:prstGeom prst="rect">
            <a:avLst/>
          </a:prstGeom>
          <a:solidFill>
            <a:schemeClr val="bg1"/>
          </a:solidFill>
        </p:spPr>
        <p:txBody>
          <a:bodyPr wrap="square" tIns="0" bIns="144000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hod (H) i skok (S)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429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</a:t>
            </a:r>
            <a:r>
              <a:rPr lang="hr-HR" dirty="0" smtClean="0"/>
              <a:t>S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4953001"/>
            <a:ext cx="1152000" cy="14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4953000"/>
            <a:ext cx="1308721" cy="2354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1296000" tIns="0" rIns="0" bIns="0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rasjed u prirodi</a:t>
            </a:r>
            <a:br>
              <a:rPr lang="hr-HR" dirty="0" smtClean="0"/>
            </a:br>
            <a:r>
              <a:rPr lang="hr-HR" dirty="0" smtClean="0"/>
              <a:t>- što prikazuju crvene linije?</a:t>
            </a:r>
            <a:endParaRPr lang="hr-HR" dirty="0"/>
          </a:p>
        </p:txBody>
      </p:sp>
      <p:pic>
        <p:nvPicPr>
          <p:cNvPr id="2050" name="Picture 2" descr="C:\Users\Korisnik\Desktop\Faults_in_Moenkopi_Formation_Moab_Canyon_Utah_USA_01-e1494992495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23791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667000" y="3505200"/>
            <a:ext cx="25908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76300" y="3619500"/>
            <a:ext cx="1447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657600"/>
            <a:ext cx="1295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715000" y="3733800"/>
            <a:ext cx="14478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438400" y="4419600"/>
            <a:ext cx="1371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315200" y="4572000"/>
            <a:ext cx="1981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048000" y="3505200"/>
            <a:ext cx="22098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638300" y="4991100"/>
            <a:ext cx="838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rasjed u prirodi</a:t>
            </a:r>
            <a:br>
              <a:rPr lang="hr-HR" dirty="0" smtClean="0"/>
            </a:br>
            <a:r>
              <a:rPr lang="hr-HR" sz="4000" dirty="0" smtClean="0"/>
              <a:t>- što pokazuje slovo A – krovinu ili podinu??</a:t>
            </a:r>
            <a:endParaRPr lang="hr-HR" sz="4000" dirty="0"/>
          </a:p>
        </p:txBody>
      </p:sp>
      <p:pic>
        <p:nvPicPr>
          <p:cNvPr id="2050" name="Picture 2" descr="C:\Users\Korisnik\Desktop\Faults_in_Moenkopi_Formation_Moab_Canyon_Utah_USA_01-e1494992495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23791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667000" y="3505200"/>
            <a:ext cx="25908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76300" y="3619500"/>
            <a:ext cx="1447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657600"/>
            <a:ext cx="1295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715000" y="3733800"/>
            <a:ext cx="14478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438400" y="4419600"/>
            <a:ext cx="1371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315200" y="4572000"/>
            <a:ext cx="1981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048000" y="3505200"/>
            <a:ext cx="22098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638300" y="4991100"/>
            <a:ext cx="838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24400" y="28956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F0000"/>
                </a:solidFill>
              </a:rPr>
              <a:t>A</a:t>
            </a:r>
            <a:endParaRPr lang="hr-H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kakav je ovo rasjed?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3600" dirty="0" smtClean="0"/>
              <a:t>neka ti pomogne Mr. </a:t>
            </a:r>
            <a:r>
              <a:rPr lang="hr-HR" sz="3100" dirty="0" smtClean="0"/>
              <a:t>Google</a:t>
            </a:r>
            <a:endParaRPr lang="hr-HR" sz="3100" dirty="0"/>
          </a:p>
        </p:txBody>
      </p:sp>
      <p:pic>
        <p:nvPicPr>
          <p:cNvPr id="3074" name="Picture 2" descr="C:\Users\Korisnik\Desktop\rasjed_1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199" y="1371600"/>
            <a:ext cx="7084153" cy="473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bore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osnovne strukturne jedinice litosfere</a:t>
            </a:r>
          </a:p>
          <a:p>
            <a:r>
              <a:rPr lang="hr-HR" dirty="0" smtClean="0"/>
              <a:t>nastaju bočnim pritiscima</a:t>
            </a:r>
          </a:p>
          <a:p>
            <a:r>
              <a:rPr lang="hr-HR" dirty="0" smtClean="0"/>
              <a:t>osnovni su elementi bore</a:t>
            </a:r>
          </a:p>
          <a:p>
            <a:pPr>
              <a:buFontTx/>
              <a:buChar char="-"/>
            </a:pPr>
            <a:r>
              <a:rPr lang="hr-HR" dirty="0" smtClean="0"/>
              <a:t>antiklinala (konveksni) = izdignuti dio</a:t>
            </a:r>
          </a:p>
          <a:p>
            <a:pPr>
              <a:buFontTx/>
              <a:buChar char="-"/>
            </a:pPr>
            <a:r>
              <a:rPr lang="hr-HR" dirty="0" smtClean="0"/>
              <a:t>sinklinala (konkavni) = spušteni dio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>Ovo ti je odnekud poznato, zar ne?</a:t>
            </a: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I u čemu je bio problem?</a:t>
            </a:r>
            <a:br>
              <a:rPr lang="hr-HR" sz="3100" dirty="0" smtClean="0"/>
            </a:br>
            <a:r>
              <a:rPr lang="hr-HR" sz="3100" dirty="0" smtClean="0"/>
              <a:t>Što je označeno slovom B – krovina ili podina?</a:t>
            </a:r>
            <a:endParaRPr lang="hr-HR" sz="3100" dirty="0"/>
          </a:p>
        </p:txBody>
      </p:sp>
      <p:pic>
        <p:nvPicPr>
          <p:cNvPr id="4098" name="Picture 2" descr="C:\Users\Korisnik\Desktop\geologicfaultIZ ISPI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84273"/>
            <a:ext cx="7010400" cy="435781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2590800" y="2514600"/>
            <a:ext cx="2895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486400" y="3124200"/>
            <a:ext cx="20574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19400" y="2590800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B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najpoznatiji transkurentni rasjed na svijetu</a:t>
            </a:r>
            <a:br>
              <a:rPr lang="hr-HR" dirty="0" smtClean="0"/>
            </a:br>
            <a:r>
              <a:rPr lang="hr-HR" dirty="0" smtClean="0"/>
              <a:t>- zove se?</a:t>
            </a:r>
            <a:endParaRPr lang="hr-HR" dirty="0"/>
          </a:p>
        </p:txBody>
      </p:sp>
      <p:pic>
        <p:nvPicPr>
          <p:cNvPr id="5122" name="Picture 2" descr="C:\Users\Korisnik\Desktop\san andre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strukturni rasjedi</a:t>
            </a:r>
            <a:endParaRPr lang="hr-HR" dirty="0"/>
          </a:p>
        </p:txBody>
      </p:sp>
      <p:pic>
        <p:nvPicPr>
          <p:cNvPr id="6146" name="Picture 2" descr="C:\Users\Korisnik\Desktop\strukturni rasjed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349" y="1828800"/>
            <a:ext cx="8368473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1828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ili timor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6002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tektonski jarak </a:t>
            </a:r>
          </a:p>
          <a:p>
            <a:pPr algn="ctr"/>
            <a:r>
              <a:rPr lang="hr-HR" sz="4000" dirty="0" smtClean="0"/>
              <a:t>ili 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Istočnoafrički jezerski ravnjak</a:t>
            </a:r>
            <a:br>
              <a:rPr lang="hr-HR" dirty="0" smtClean="0"/>
            </a:br>
            <a:r>
              <a:rPr lang="hr-HR" dirty="0" smtClean="0"/>
              <a:t>(Rift Valley)</a:t>
            </a:r>
            <a:endParaRPr lang="hr-HR" dirty="0"/>
          </a:p>
        </p:txBody>
      </p:sp>
      <p:pic>
        <p:nvPicPr>
          <p:cNvPr id="2050" name="Picture 2" descr="C:\Users\Korisnik\Desktop\eafrica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Istočnoafrički jezerski ravnjak povezan je s globalnom tektonikom ploča</a:t>
            </a:r>
            <a:endParaRPr lang="hr-HR" dirty="0"/>
          </a:p>
        </p:txBody>
      </p:sp>
      <p:pic>
        <p:nvPicPr>
          <p:cNvPr id="3074" name="Picture 2" descr="C:\Users\Korisnik\Desktop\EAR-M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063" y="1600200"/>
            <a:ext cx="3638874" cy="4525963"/>
          </a:xfrm>
          <a:prstGeom prst="rect">
            <a:avLst/>
          </a:prstGeom>
          <a:noFill/>
        </p:spPr>
      </p:pic>
      <p:pic>
        <p:nvPicPr>
          <p:cNvPr id="3075" name="Picture 3" descr="C:\Users\Korisnik\Desktop\rift vall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7616"/>
            <a:ext cx="4038600" cy="303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… isto je na Islandu gdje se razdvajaju (</a:t>
            </a:r>
            <a:r>
              <a:rPr lang="hr-HR" dirty="0" smtClean="0">
                <a:solidFill>
                  <a:srgbClr val="FF0000"/>
                </a:solidFill>
              </a:rPr>
              <a:t>koje ?</a:t>
            </a:r>
            <a:r>
              <a:rPr lang="hr-HR" dirty="0" smtClean="0"/>
              <a:t>) litosferne ploče…</a:t>
            </a:r>
            <a:endParaRPr lang="hr-HR" dirty="0"/>
          </a:p>
        </p:txBody>
      </p:sp>
      <p:pic>
        <p:nvPicPr>
          <p:cNvPr id="4098" name="Picture 2" descr="C:\Users\Korisnik\Desktop\Why Iceland is being torn ap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1136"/>
            <a:ext cx="8229600" cy="418409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2362200"/>
            <a:ext cx="2057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3581400" y="2362200"/>
            <a:ext cx="1295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Island – kakav strukturni rasjed prikazuje fotografija? </a:t>
            </a:r>
            <a:br>
              <a:rPr lang="hr-HR" sz="3200" dirty="0" smtClean="0"/>
            </a:br>
            <a:r>
              <a:rPr lang="hr-HR" sz="3200" dirty="0" smtClean="0"/>
              <a:t>Graben ili horst?</a:t>
            </a:r>
            <a:endParaRPr lang="hr-HR" sz="3200" dirty="0"/>
          </a:p>
        </p:txBody>
      </p:sp>
      <p:pic>
        <p:nvPicPr>
          <p:cNvPr id="5122" name="Picture 2" descr="C:\Users\Korisnik\Desktop\Island-W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90617" cy="433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najpoznatija grabenska struktura na Zemlji</a:t>
            </a:r>
            <a:br>
              <a:rPr lang="hr-HR" dirty="0" smtClean="0"/>
            </a:br>
            <a:r>
              <a:rPr lang="hr-HR" dirty="0" smtClean="0"/>
              <a:t>- fotografija prikazuje?</a:t>
            </a:r>
            <a:endParaRPr lang="hr-HR" dirty="0"/>
          </a:p>
        </p:txBody>
      </p:sp>
      <p:pic>
        <p:nvPicPr>
          <p:cNvPr id="6146" name="Picture 2" descr="C:\Users\Korisnik\Desktop\1280px-Grand_Canyon_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graben</a:t>
            </a:r>
            <a:endParaRPr lang="hr-HR" dirty="0"/>
          </a:p>
        </p:txBody>
      </p:sp>
      <p:pic>
        <p:nvPicPr>
          <p:cNvPr id="7170" name="Picture 2" descr="C:\Users\Korisnik\Desktop\grabenDevilsLan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47912"/>
            <a:ext cx="5943600" cy="2081088"/>
          </a:xfrm>
          <a:prstGeom prst="rect">
            <a:avLst/>
          </a:prstGeom>
          <a:noFill/>
        </p:spPr>
      </p:pic>
      <p:pic>
        <p:nvPicPr>
          <p:cNvPr id="7171" name="Picture 3" descr="C:\Users\Korisnik\Desktop\grabe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0506" y="3657600"/>
            <a:ext cx="5982988" cy="2905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3124200" y="5105400"/>
            <a:ext cx="1447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48200" y="5029200"/>
            <a:ext cx="1447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3. navlake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075" name="Picture 3" descr="C:\Users\Korisnik\Desktop\imagesNAVLA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58666" y="3810000"/>
            <a:ext cx="4826668" cy="2209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8763000" cy="2438400"/>
          </a:xfrm>
        </p:spPr>
        <p:txBody>
          <a:bodyPr>
            <a:noAutofit/>
          </a:bodyPr>
          <a:lstStyle/>
          <a:p>
            <a:r>
              <a:rPr lang="hr-HR" dirty="0" smtClean="0"/>
              <a:t>osnovne strukturne jedinice litosfere – nastaju:</a:t>
            </a:r>
          </a:p>
          <a:p>
            <a:pPr>
              <a:buNone/>
            </a:pPr>
            <a:r>
              <a:rPr lang="hr-HR" dirty="0" smtClean="0"/>
              <a:t>- navlačenjem starijih slojeva na mlađe</a:t>
            </a:r>
          </a:p>
          <a:p>
            <a:pPr>
              <a:buNone/>
            </a:pPr>
            <a:r>
              <a:rPr lang="hr-HR" dirty="0" smtClean="0"/>
              <a:t>- podvlačenjem mlađih  slojeva pod starije</a:t>
            </a:r>
          </a:p>
          <a:p>
            <a:r>
              <a:rPr lang="hr-HR" dirty="0" smtClean="0"/>
              <a:t>obrnuta stratifikacija (slojevitost</a:t>
            </a:r>
            <a:r>
              <a:rPr lang="hr-HR" dirty="0" smtClean="0"/>
              <a:t>) </a:t>
            </a:r>
            <a:r>
              <a:rPr lang="hr-HR" sz="1600" dirty="0" smtClean="0"/>
              <a:t>=</a:t>
            </a:r>
            <a:r>
              <a:rPr lang="hr-HR" dirty="0" smtClean="0"/>
              <a:t> </a:t>
            </a:r>
            <a:r>
              <a:rPr lang="hr-HR" sz="1600" b="1" dirty="0" smtClean="0"/>
              <a:t>stariji su slojevi na površini, a mlađi ispod njih, što nije “normalno”</a:t>
            </a:r>
            <a:endParaRPr lang="hr-HR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neporemećeni slojevi</a:t>
            </a:r>
            <a:endParaRPr lang="hr-HR" dirty="0"/>
          </a:p>
        </p:txBody>
      </p:sp>
      <p:pic>
        <p:nvPicPr>
          <p:cNvPr id="1026" name="Picture 2" descr="C:\Users\Korisnik\Desktop\slojev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355" y="1447800"/>
            <a:ext cx="4173291" cy="4525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4800" y="3962400"/>
            <a:ext cx="19812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pritisak</a:t>
            </a:r>
            <a:endParaRPr lang="hr-HR" dirty="0"/>
          </a:p>
        </p:txBody>
      </p:sp>
      <p:sp>
        <p:nvSpPr>
          <p:cNvPr id="6" name="Left Arrow 5"/>
          <p:cNvSpPr/>
          <p:nvPr/>
        </p:nvSpPr>
        <p:spPr>
          <a:xfrm>
            <a:off x="6781800" y="3962400"/>
            <a:ext cx="21336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pritisak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234874"/>
            <a:ext cx="4495800" cy="48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navlake</a:t>
            </a:r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navlake</a:t>
            </a:r>
            <a:endParaRPr lang="hr-HR" dirty="0"/>
          </a:p>
        </p:txBody>
      </p:sp>
      <p:pic>
        <p:nvPicPr>
          <p:cNvPr id="2051" name="Picture 3" descr="C:\Users\Korisnik\Desktop\NAVL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158" y="1752600"/>
            <a:ext cx="5557684" cy="382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 smtClean="0"/>
              <a:t>navlake</a:t>
            </a:r>
            <a:endParaRPr lang="hr-HR" dirty="0"/>
          </a:p>
        </p:txBody>
      </p:sp>
      <p:pic>
        <p:nvPicPr>
          <p:cNvPr id="1027" name="Picture 3" descr="C:\Users\Korisnik\Desktop\NAVLAKE 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729037" cy="2259013"/>
          </a:xfrm>
          <a:prstGeom prst="rect">
            <a:avLst/>
          </a:prstGeom>
          <a:noFill/>
        </p:spPr>
      </p:pic>
      <p:pic>
        <p:nvPicPr>
          <p:cNvPr id="1026" name="Picture 2" descr="C:\Users\Korisnik\Desktop\NAVL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3922674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</a:rPr>
              <a:t>vrijeme za učenje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82000" cy="1981199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za ovu prezentaciju “potrošio” sam:</a:t>
            </a:r>
          </a:p>
          <a:p>
            <a:pPr algn="ctr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jučer = 17.56 – 20.59</a:t>
            </a:r>
          </a:p>
          <a:p>
            <a:pPr algn="ctr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jutros = 5.02 – 6.20</a:t>
            </a:r>
          </a:p>
          <a:p>
            <a:pPr algn="ctr">
              <a:buNone/>
            </a:pPr>
            <a:r>
              <a:rPr lang="hr-HR" dirty="0" smtClean="0">
                <a:solidFill>
                  <a:srgbClr val="00B050"/>
                </a:solidFill>
              </a:rPr>
              <a:t>* ukupno = ?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10000"/>
            <a:ext cx="9144000" cy="2316163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koliko si ti potrošila/o vremena za savladavanje gradiva koje se odnosi na 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ENDOGENE SILE I RELJEFNE OBLIKE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OSNOVNE STRUKTURNE JEDINICE LITOSFERE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??????????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5410200" cy="5410200"/>
          </a:xfrm>
        </p:spPr>
        <p:txBody>
          <a:bodyPr/>
          <a:lstStyle/>
          <a:p>
            <a:pPr algn="ctr">
              <a:buNone/>
            </a:pPr>
            <a:r>
              <a:rPr lang="hr-HR" u="sng" dirty="0" smtClean="0"/>
              <a:t>elementi bore</a:t>
            </a:r>
            <a:endParaRPr lang="hr-HR" u="sng" dirty="0"/>
          </a:p>
        </p:txBody>
      </p:sp>
      <p:sp>
        <p:nvSpPr>
          <p:cNvPr id="4" name="Block Arc 3"/>
          <p:cNvSpPr/>
          <p:nvPr/>
        </p:nvSpPr>
        <p:spPr>
          <a:xfrm>
            <a:off x="1066800" y="2743200"/>
            <a:ext cx="2362200" cy="2286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0800000">
            <a:off x="2895600" y="2819400"/>
            <a:ext cx="2667000" cy="21336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17" idx="2"/>
          </p:cNvCxnSpPr>
          <p:nvPr/>
        </p:nvCxnSpPr>
        <p:spPr>
          <a:xfrm rot="5400000">
            <a:off x="1365766" y="3651766"/>
            <a:ext cx="184046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28206" y="5181600"/>
            <a:ext cx="15247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1981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antiklinala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sinklinala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5562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osna ploha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osna ploha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20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krilo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20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krilo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3622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tjeme bore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krilo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krilo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dno bore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1295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antiklinala</a:t>
            </a:r>
          </a:p>
          <a:p>
            <a:pPr algn="ctr"/>
            <a:r>
              <a:rPr lang="hr-HR" b="1" dirty="0" smtClean="0"/>
              <a:t>sinklinala</a:t>
            </a:r>
          </a:p>
          <a:p>
            <a:pPr algn="ctr"/>
            <a:r>
              <a:rPr lang="hr-HR" b="1" dirty="0" smtClean="0"/>
              <a:t>krila</a:t>
            </a:r>
          </a:p>
          <a:p>
            <a:pPr algn="ctr"/>
            <a:r>
              <a:rPr lang="hr-HR" b="1" dirty="0" smtClean="0"/>
              <a:t>tjeme bore</a:t>
            </a:r>
          </a:p>
          <a:p>
            <a:pPr algn="ctr"/>
            <a:r>
              <a:rPr lang="hr-HR" b="1" dirty="0" smtClean="0"/>
              <a:t>dno bore</a:t>
            </a:r>
            <a:endParaRPr lang="hr-HR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14800" y="1524000"/>
            <a:ext cx="2362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Geological2BFolds2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454053" cy="472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914400"/>
            <a:ext cx="228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osna ploha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057400"/>
            <a:ext cx="1447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osna</a:t>
            </a:r>
          </a:p>
          <a:p>
            <a:r>
              <a:rPr lang="hr-HR" sz="2000" dirty="0" smtClean="0"/>
              <a:t> ploha</a:t>
            </a:r>
            <a:endParaRPr lang="hr-H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29200"/>
            <a:ext cx="1600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sinklinala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257800"/>
            <a:ext cx="1447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antiklinala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152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sinklinala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257800"/>
            <a:ext cx="1371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antiklinala</a:t>
            </a:r>
            <a:endParaRPr lang="hr-HR" b="1" dirty="0"/>
          </a:p>
        </p:txBody>
      </p:sp>
      <p:sp>
        <p:nvSpPr>
          <p:cNvPr id="13" name="Oval 12"/>
          <p:cNvSpPr/>
          <p:nvPr/>
        </p:nvSpPr>
        <p:spPr>
          <a:xfrm>
            <a:off x="2362200" y="1066800"/>
            <a:ext cx="1828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3162300" y="1866900"/>
            <a:ext cx="533400" cy="15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733800" y="838200"/>
            <a:ext cx="1066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67400" y="1981200"/>
            <a:ext cx="609600" cy="609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rgbClr val="FF0000"/>
                </a:solidFill>
              </a:rPr>
              <a:t>S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48000" y="457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 smtClean="0">
              <a:solidFill>
                <a:srgbClr val="FF0000"/>
              </a:solidFill>
            </a:endParaRPr>
          </a:p>
          <a:p>
            <a:pPr algn="ctr"/>
            <a:r>
              <a:rPr lang="hr-HR" sz="3600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a</a:t>
            </a:r>
            <a:endParaRPr lang="hr-HR" sz="36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057900" y="2781300"/>
            <a:ext cx="228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bore prema položaju OSNE PLOHE u odnosu na horizontalnu ravninu</a:t>
            </a:r>
            <a:endParaRPr lang="hr-HR" dirty="0"/>
          </a:p>
        </p:txBody>
      </p:sp>
      <p:pic>
        <p:nvPicPr>
          <p:cNvPr id="4" name="Content Placeholder 3" descr="David 3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32" y="1981200"/>
            <a:ext cx="7825336" cy="3276600"/>
          </a:xfr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457994" y="3353594"/>
            <a:ext cx="1904206" cy="7540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943100" y="3009900"/>
            <a:ext cx="1600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76600" y="2819400"/>
            <a:ext cx="15240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95800" y="3429000"/>
            <a:ext cx="1143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00800" y="3352800"/>
            <a:ext cx="12954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1"/>
          </p:cNvCxnSpPr>
          <p:nvPr/>
        </p:nvCxnSpPr>
        <p:spPr>
          <a:xfrm rot="10800000" flipH="1">
            <a:off x="659332" y="3581400"/>
            <a:ext cx="6732068" cy="38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92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2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2209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429000"/>
            <a:ext cx="13716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/>
              <a:t>HORIZONTALNA RAVNINA</a:t>
            </a:r>
            <a:endParaRPr lang="hr-HR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276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3962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5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bore u prirodi -</a:t>
            </a:r>
            <a:br>
              <a:rPr lang="hr-HR" dirty="0" smtClean="0"/>
            </a:br>
            <a:r>
              <a:rPr lang="hr-HR" dirty="0" smtClean="0"/>
              <a:t>Koji element bore prikazuje fotografija?</a:t>
            </a:r>
            <a:endParaRPr lang="hr-HR" dirty="0"/>
          </a:p>
        </p:txBody>
      </p:sp>
      <p:pic>
        <p:nvPicPr>
          <p:cNvPr id="4" name="Content Placeholder 3" descr="8_Fold2_Califor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901" y="1600200"/>
            <a:ext cx="73061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bore u prirodi – </a:t>
            </a:r>
            <a:br>
              <a:rPr lang="hr-HR" dirty="0" smtClean="0"/>
            </a:br>
            <a:r>
              <a:rPr lang="hr-HR" dirty="0" smtClean="0"/>
              <a:t>Koji element bore prikazuje fotografija?</a:t>
            </a:r>
            <a:endParaRPr lang="hr-HR" dirty="0"/>
          </a:p>
        </p:txBody>
      </p:sp>
      <p:pic>
        <p:nvPicPr>
          <p:cNvPr id="2050" name="Picture 2" descr="C:\Users\Korisnik\Desktop\Geologic Folds in the Lower Ugab valley in Namib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647" y="1600200"/>
            <a:ext cx="41907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pak ovo?</a:t>
            </a:r>
            <a:endParaRPr lang="hr-HR" dirty="0"/>
          </a:p>
        </p:txBody>
      </p:sp>
      <p:pic>
        <p:nvPicPr>
          <p:cNvPr id="3074" name="Picture 2" descr="C:\Users\Korisnik\Desktop\Annotated-full B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9" y="1600200"/>
            <a:ext cx="6037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435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Endogene sile i reljefni oblici</vt:lpstr>
      <vt:lpstr>1. bore</vt:lpstr>
      <vt:lpstr>neporemećeni slojevi</vt:lpstr>
      <vt:lpstr>Slide 4</vt:lpstr>
      <vt:lpstr>Slide 5</vt:lpstr>
      <vt:lpstr>bore prema položaju OSNE PLOHE u odnosu na horizontalnu ravninu</vt:lpstr>
      <vt:lpstr>- bore u prirodi - Koji element bore prikazuje fotografija?</vt:lpstr>
      <vt:lpstr>- bore u prirodi –  Koji element bore prikazuje fotografija?</vt:lpstr>
      <vt:lpstr>Što je pak ovo?</vt:lpstr>
      <vt:lpstr>Kakva je ovo bora prema položaju osne plohe?</vt:lpstr>
      <vt:lpstr>Kakve su ove bore prema položaju osne plohe?</vt:lpstr>
      <vt:lpstr>I ovo ti je poznato, zar ne? Ovo je brdo (antiklinala),  ali ako pogledaš oblik slojeva – koji je ovo dio bore?</vt:lpstr>
      <vt:lpstr>2. rasjedi</vt:lpstr>
      <vt:lpstr>Osnovni tipovi rasjeda</vt:lpstr>
      <vt:lpstr>Tri tipa rasjeda</vt:lpstr>
      <vt:lpstr>skok i hod</vt:lpstr>
      <vt:lpstr>rasjed u prirodi - što prikazuju crvene linije?</vt:lpstr>
      <vt:lpstr>rasjed u prirodi - što pokazuje slovo A – krovinu ili podinu??</vt:lpstr>
      <vt:lpstr>kakav je ovo rasjed?  neka ti pomogne Mr. Google</vt:lpstr>
      <vt:lpstr>Ovo ti je odnekud poznato, zar ne? I u čemu je bio problem? Što je označeno slovom B – krovina ili podina?</vt:lpstr>
      <vt:lpstr>najpoznatiji transkurentni rasjed na svijetu - zove se?</vt:lpstr>
      <vt:lpstr>strukturni rasjedi</vt:lpstr>
      <vt:lpstr>Istočnoafrički jezerski ravnjak (Rift Valley)</vt:lpstr>
      <vt:lpstr>Istočnoafrički jezerski ravnjak povezan je s globalnom tektonikom ploča</vt:lpstr>
      <vt:lpstr>… isto je na Islandu gdje se razdvajaju (koje ?) litosferne ploče…</vt:lpstr>
      <vt:lpstr>Island – kakav strukturni rasjed prikazuje fotografija?  Graben ili horst?</vt:lpstr>
      <vt:lpstr>najpoznatija grabenska struktura na Zemlji - fotografija prikazuje?</vt:lpstr>
      <vt:lpstr>graben</vt:lpstr>
      <vt:lpstr>3. navlake </vt:lpstr>
      <vt:lpstr>navlake</vt:lpstr>
      <vt:lpstr>navlake</vt:lpstr>
      <vt:lpstr>navlake</vt:lpstr>
      <vt:lpstr>vrijeme za učenje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.</cp:lastModifiedBy>
  <cp:revision>53</cp:revision>
  <dcterms:created xsi:type="dcterms:W3CDTF">2006-08-16T00:00:00Z</dcterms:created>
  <dcterms:modified xsi:type="dcterms:W3CDTF">2020-03-12T06:41:00Z</dcterms:modified>
</cp:coreProperties>
</file>