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ink/inkAction1.xml" ContentType="application/vnd.ms-office.inkAction+xml"/>
  <Override PartName="/ppt/ink/inkAction2.xml" ContentType="application/vnd.ms-office.inkAction+xml"/>
  <Override PartName="/ppt/ink/inkAction3.xml" ContentType="application/vnd.ms-office.inkAction+xml"/>
  <Override PartName="/ppt/ink/inkAction4.xml" ContentType="application/vnd.ms-office.inkAction+xml"/>
  <Override PartName="/ppt/ink/inkAction5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0" r:id="rId3"/>
    <p:sldId id="262" r:id="rId4"/>
    <p:sldId id="263" r:id="rId5"/>
    <p:sldId id="266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87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0-04-28T13:54:10.70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act:action type="add" startTime="11122">
    <iact:property name="dataType"/>
    <iact:actionData xml:id="d0">
      <inkml:trace xmlns:inkml="http://www.w3.org/2003/InkML" xml:id="stk0" contextRef="#ctx0" brushRef="#br0">2479 11142 0,'24'0'55,"-1"0"-48,1 0 1,-24-24 0,0 1-1,23 23 18,1 0-16,0 0 7,-1 0-9,1 0 10,23 0-10,-23 0 2,23 0-2,-24 0 1,1 0 0,0 0 1,-1 0-2,1 0 1,0 0 0,-1 0 1,24 0-1,-23 0-1,0 0 2,23 0-2,0 0 9,0 0-8,-23 23 0,23-23 0,0 24 1,-23-1-2,23-23 1,-23 0 0,-1 0 1,24 0-2,-23 0 9,0 0-8,-1 0 0,1 0 8,-1 0-8,-23 24 0,24-24 0,0 0 0,-1 0 1,1 24 7,0-24-9,-1 0 2,1 0-2,-1 23 0,1-23 2,0 0-1,-1 0 1,1 0 6,-1 0-7,1 0 51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0-04-28T13:54:10.70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act:action type="add" startTime="5340">
    <iact:property name="dataType"/>
    <iact:actionData xml:id="d0">
      <inkml:trace xmlns:inkml="http://www.w3.org/2003/InkML" xml:id="stk0" contextRef="#ctx0" brushRef="#br0">4131 6137 0,'24'0'77,"0"0"-30,-1 0-22,1 0-14,-1 0-7,1 0 11,0 0-6,-1 0 6,1 0-6,-1 0 7,1 0-1,0 0-6,23 0 7,-23 0-8,23 0 9,-24 0-11,1 0 10,0 0-8,-1 0 10,1 0-12,-1 0 11,1 0-9,0 0 0,-1 0 7,24 0-7,1 0 9,-25 0-10,1 0 2,23 0-2,-23 0 2,-1 0-1,1 0 0,-1 0 23,1 0 11,0 0-36,-1 0 11,1 0-8,-1 0-2,1 0 0,0 0 2,-1 0 8,1 0 15,-1 0 7,1 0-32,0 0 2,23 0 6,-23 0-5,23 0 5,-24 0 1,1 0-9,0 0 3,-1 0 5,1 0-7,-1 0 24,1 0-23,0 0-3,-1 0 10,1 0-6,-1 0 5,1 0-8,0 0 2,-1 0 49,1 0-44,-1 0 10</inkml:trace>
    </iact:actionData>
  </iact:action>
</iact:actions>
</file>

<file path=ppt/ink/inkAction3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0-04-28T13:54:10.70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act:action type="add" startTime="9846">
    <iact:property name="dataType"/>
    <iact:actionData xml:id="d0">
      <inkml:trace xmlns:inkml="http://www.w3.org/2003/InkML" xml:id="stk0" contextRef="#ctx0" brushRef="#br0">4155 5925 0,'24'0'85,"-1"0"-69,1 0-8,-24 24-1,0-1 2,23-23 31,1 0-23,0 0 14,-1 0-13,1 0-11,-1 0 16,1 0-15,0 0 48,-1 0-40,1 0-6,0 0 4,-1 0 19,1 0-10,-1 0 33,1 0-48,0 0 8,-1 0-8,1 0 0,-1 0 56,1 0-47,0 0 40,-1 0-51,1 0 4,-1 0 85,1 0-85</inkml:trace>
    </iact:actionData>
  </iact:action>
  <iact:action type="add" startTime="19358">
    <iact:property name="dataType"/>
    <iact:actionData xml:id="d1">
      <inkml:trace xmlns:inkml="http://www.w3.org/2003/InkML" xml:id="stk1" contextRef="#ctx0" brushRef="#br0">12205 10292 0,'23'0'80,"1"0"-71,-1 0-5,1 0 12,0 0-7,-1 0 6,1 0-7,-1 0 0,1 0 9,23 0-11,-23 0 3,23 0-1,0 0 0,-23 0 1,0 0-2,-1 0 1,1 0 9,-1 0-9,1 0 32,0 0-33,-1 0 9,24 0-8,1 0 8,-25 0-9,1 0 115,-1 0-110,1 0 1,0 0-6,-1 0 3,1 0 4,-1 0-5,1 0 5,0 0-6,-1 0 1,1 0 135,-1 0-136,1 0 10,0 0-10,-1 0-1,1 0 8,0 0-8,-1 0 8,1 0-7,-1 0 1,1 0 71,0 0 1,-1 0-65,1 0-9,-1 0 4</inkml:trace>
    </iact:actionData>
  </iact:action>
  <iact:action type="add" startTime="23887">
    <iact:property name="dataType"/>
    <iact:actionData xml:id="d2">
      <inkml:trace xmlns:inkml="http://www.w3.org/2003/InkML" xml:id="stk2" contextRef="#ctx0" brushRef="#br0">12346 11165 0,'24'0'165,"-1"0"-156,1 0-3,0 0 11,-1 0-9,1 0 7,0 0-7,-1 0 0,1 0 24,-1 0-23,1 0 6,0 0-7,-1 0 33,1 0-25,-1 0-1,1 0 50,0 0-56,-1 0 0,1 0 68</inkml:trace>
    </iact:actionData>
  </iact:action>
  <iact:action type="add" startTime="25350">
    <iact:property name="dataType"/>
    <iact:actionData xml:id="d3">
      <inkml:trace xmlns:inkml="http://www.w3.org/2003/InkML" xml:id="stk3" contextRef="#ctx0" brushRef="#br0">14967 11213 0,'23'0'85,"1"0"-67,-1 0-11,1 0 1,23 0-1,24 0 2,-47 0-1,23 0-1,-24 0 2,1 0 7,0 0-9,23 0 9,-24 0-8,1 0 8,0 0-8,-1 0 10,24 0-12,1 0 10,-25 0-7,-23-24-2,24 24 1,0 0 0,-1 0 9,1 0-10,-1 0 0,1 0 18,0 0-18,-1 0 10,1 0-8,-1 0-1,1 0 39,0 0-38,-1 0 6,1 0-6,-1 0-3,1 0 11,0 0-9,-1 0 8,1 0-9,-1 0 3,1 0 5,0 0-7,-1 0 8,1 0 224,-1 0-227,1 0 90,0 0-98,-1 0 14,1 0 42,-1 0-11</inkml:trace>
    </iact:actionData>
  </iact:action>
</iact:actions>
</file>

<file path=ppt/ink/inkAction4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0-04-28T13:54:10.70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act:action type="add" startTime="14149">
    <iact:property name="dataType"/>
    <iact:actionData xml:id="d0">
      <inkml:trace xmlns:inkml="http://www.w3.org/2003/InkML" xml:id="stk0" contextRef="#ctx0" brushRef="#br0">12700 8380 0,'24'0'111,"23"0"-101,0 0-3,-23 24 0,23-24 0,0 23 1,-23-23 9,0 0 22,-24 24-30,23-24 0,24 0 5,-23 0-5,0 0 0,-1 0-3,1 0 11,-1 0-10,1 0 2,0 0 15,-1 0-16,1 0 7,0 0-5,-1 0-3,1 0 10,-1 0-10,25 0 9,-25 0-9,1 0 41,-1 0-23,1 0-9,0 0-9,-1 0 2,1 0 6,-1 0-7,1 0 64,0 0 89,-1 0-152,1 0 72,-1 0-73,1 0 40,0 0-42,-1 0 3</inkml:trace>
    </iact:actionData>
  </iact:action>
</iact:actions>
</file>

<file path=ppt/ink/inkAction5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0-04-28T13:54:10.70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act:action type="add" startTime="7608">
    <iact:property name="dataType"/>
    <iact:actionData xml:id="d0">
      <inkml:trace xmlns:inkml="http://www.w3.org/2003/InkML" xml:id="stk0" contextRef="#ctx0" brushRef="#br0">5571 6185 0,'24'0'127,"0"0"-115,-1 0 0,1 0-4,-1 0 9,1 0-10,0 0 9,-1 0-7,1 0-2,-1 0 9,25 0-8,-1 0 8,-24 0-7,25 0-1,-1 0 0,-24 0 0,25 0 1,-25 0 37,1 0-38,0 0 0,-1 0 9,24 0-8,-23 0-3,47 0 2,-48 0 1,48 0-2,-47 0 2,-1 0-2,1 0 33,0 0-32,23 23 10,0-23-12,-23 0 4,23 0-4,-24 0 2,1 0 0,0 0 0,-24 24 24,23-24-8,1 0-16,-1 0 0,1 0 8,0 0-8,-1 0 7,1 0-6,0 0 16,-1 0-10,1 0 36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3C2672A-EF79-4D81-B6C7-95EBA8BA808F}" type="datetimeFigureOut">
              <a:rPr lang="hr-HR" smtClean="0"/>
              <a:pPr/>
              <a:t>29.3.2021.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B08A49-06E6-45B1-A765-9C7C26624A4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672A-EF79-4D81-B6C7-95EBA8BA808F}" type="datetimeFigureOut">
              <a:rPr lang="hr-HR" smtClean="0"/>
              <a:pPr/>
              <a:t>29.3.2021.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A49-06E6-45B1-A765-9C7C26624A4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3C2672A-EF79-4D81-B6C7-95EBA8BA808F}" type="datetimeFigureOut">
              <a:rPr lang="hr-HR" smtClean="0"/>
              <a:pPr/>
              <a:t>29.3.2021.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5B08A49-06E6-45B1-A765-9C7C26624A4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672A-EF79-4D81-B6C7-95EBA8BA808F}" type="datetimeFigureOut">
              <a:rPr lang="hr-HR" smtClean="0"/>
              <a:pPr/>
              <a:t>29.3.2021.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B08A49-06E6-45B1-A765-9C7C26624A4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672A-EF79-4D81-B6C7-95EBA8BA808F}" type="datetimeFigureOut">
              <a:rPr lang="hr-HR" smtClean="0"/>
              <a:pPr/>
              <a:t>29.3.2021.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5B08A49-06E6-45B1-A765-9C7C26624A4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3C2672A-EF79-4D81-B6C7-95EBA8BA808F}" type="datetimeFigureOut">
              <a:rPr lang="hr-HR" smtClean="0"/>
              <a:pPr/>
              <a:t>29.3.2021.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5B08A49-06E6-45B1-A765-9C7C26624A4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3C2672A-EF79-4D81-B6C7-95EBA8BA808F}" type="datetimeFigureOut">
              <a:rPr lang="hr-HR" smtClean="0"/>
              <a:pPr/>
              <a:t>29.3.2021.</a:t>
            </a:fld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5B08A49-06E6-45B1-A765-9C7C26624A4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672A-EF79-4D81-B6C7-95EBA8BA808F}" type="datetimeFigureOut">
              <a:rPr lang="hr-HR" smtClean="0"/>
              <a:pPr/>
              <a:t>29.3.2021.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B08A49-06E6-45B1-A765-9C7C26624A4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672A-EF79-4D81-B6C7-95EBA8BA808F}" type="datetimeFigureOut">
              <a:rPr lang="hr-HR" smtClean="0"/>
              <a:pPr/>
              <a:t>29.3.2021.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B08A49-06E6-45B1-A765-9C7C26624A4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672A-EF79-4D81-B6C7-95EBA8BA808F}" type="datetimeFigureOut">
              <a:rPr lang="hr-HR" smtClean="0"/>
              <a:pPr/>
              <a:t>29.3.2021.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B08A49-06E6-45B1-A765-9C7C26624A4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3C2672A-EF79-4D81-B6C7-95EBA8BA808F}" type="datetimeFigureOut">
              <a:rPr lang="hr-HR" smtClean="0"/>
              <a:pPr/>
              <a:t>29.3.2021.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5B08A49-06E6-45B1-A765-9C7C26624A4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3C2672A-EF79-4D81-B6C7-95EBA8BA808F}" type="datetimeFigureOut">
              <a:rPr lang="hr-HR" smtClean="0"/>
              <a:pPr/>
              <a:t>29.3.2021.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5B08A49-06E6-45B1-A765-9C7C26624A4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1/relationships/inkAction" Target="../ink/inkAction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1/relationships/inkAction" Target="../ink/inkAction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1/relationships/inkAction" Target="../ink/inkAction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1/relationships/inkAction" Target="../ink/inkAction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11/relationships/inkAction" Target="../ink/inkAction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571744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CMS</a:t>
            </a:r>
            <a:br>
              <a:rPr lang="hr-H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(Content management system)</a:t>
            </a:r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/>
              <a:t>Skriptni</a:t>
            </a:r>
            <a:r>
              <a:rPr lang="hr-HR" dirty="0"/>
              <a:t> jezici i web programiranje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994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49"/>
    </mc:Choice>
    <mc:Fallback xmlns="">
      <p:transition spd="slow" advTm="36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DC03DD-6057-4A50-9486-66C83BA5E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Moji koraci…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8F70894B-9A85-4388-9051-08C44D84B1EA}"/>
              </a:ext>
            </a:extLst>
          </p:cNvPr>
          <p:cNvSpPr txBox="1"/>
          <p:nvPr/>
        </p:nvSpPr>
        <p:spPr>
          <a:xfrm>
            <a:off x="899592" y="1628800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5. Instalacija </a:t>
            </a:r>
            <a:r>
              <a:rPr lang="hr-HR" dirty="0" err="1"/>
              <a:t>Wordpressa</a:t>
            </a:r>
            <a:r>
              <a:rPr lang="hr-HR" dirty="0"/>
              <a:t> na web prostoru  -  www.sszc.eu/cpanel 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883739D2-368A-48C2-AEC1-C2A3254F4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51" y="1998132"/>
            <a:ext cx="7696058" cy="397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7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971"/>
    </mc:Choice>
    <mc:Fallback xmlns="">
      <p:transition spd="slow" advTm="6297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B4188A-6CEB-455C-97F9-6CC5C798D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Moji koraci…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65A240D6-F3D1-460D-8508-3CD6D9793A6F}"/>
              </a:ext>
            </a:extLst>
          </p:cNvPr>
          <p:cNvSpPr txBox="1"/>
          <p:nvPr/>
        </p:nvSpPr>
        <p:spPr>
          <a:xfrm>
            <a:off x="827584" y="162880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5. Instalacija </a:t>
            </a:r>
            <a:r>
              <a:rPr lang="hr-HR" dirty="0" err="1"/>
              <a:t>Wordpressa</a:t>
            </a:r>
            <a:r>
              <a:rPr lang="hr-HR" dirty="0"/>
              <a:t> na web prostoru – unutar </a:t>
            </a:r>
            <a:r>
              <a:rPr lang="hr-HR" dirty="0" err="1"/>
              <a:t>cPanela</a:t>
            </a:r>
            <a:r>
              <a:rPr lang="hr-HR" dirty="0"/>
              <a:t> (</a:t>
            </a:r>
            <a:r>
              <a:rPr lang="hr-HR" dirty="0" err="1"/>
              <a:t>poddomene</a:t>
            </a:r>
            <a:r>
              <a:rPr lang="hr-HR" dirty="0"/>
              <a:t>)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CE59685-697A-445E-AABC-C5A7B2099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7" y="2029376"/>
            <a:ext cx="7787013" cy="38478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3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E87CF6EB-F9D9-4846-BF8F-51E4F4DA8D05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892440" y="3994200"/>
              <a:ext cx="518760" cy="5112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E87CF6EB-F9D9-4846-BF8F-51E4F4DA8D0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3080" y="3984840"/>
                <a:ext cx="537480" cy="6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64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39"/>
    </mc:Choice>
    <mc:Fallback xmlns="">
      <p:transition spd="slow" advTm="241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D4AC59-B32D-4F53-93EC-6C819ED00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Moji koraci…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0A900C1F-80CD-499B-A10F-C58B87B89ACE}"/>
              </a:ext>
            </a:extLst>
          </p:cNvPr>
          <p:cNvSpPr txBox="1"/>
          <p:nvPr/>
        </p:nvSpPr>
        <p:spPr>
          <a:xfrm>
            <a:off x="827584" y="162880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5. Instalacija </a:t>
            </a:r>
            <a:r>
              <a:rPr lang="hr-HR" dirty="0" err="1"/>
              <a:t>Wordpressa</a:t>
            </a:r>
            <a:r>
              <a:rPr lang="hr-HR" dirty="0"/>
              <a:t> na web prostoru – download </a:t>
            </a:r>
            <a:r>
              <a:rPr lang="hr-HR" dirty="0" err="1"/>
              <a:t>Wordpressa</a:t>
            </a:r>
            <a:r>
              <a:rPr lang="hr-HR" dirty="0"/>
              <a:t> 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129BE0FE-1BFE-4A63-803C-4DFF232E21D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2060848"/>
            <a:ext cx="8153400" cy="40676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3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4F451790-927B-4C49-BC8B-936DC8B62927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487160" y="2209320"/>
              <a:ext cx="603720" cy="36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4F451790-927B-4C49-BC8B-936DC8B6292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77800" y="2199960"/>
                <a:ext cx="62244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981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17"/>
    </mc:Choice>
    <mc:Fallback xmlns="">
      <p:transition spd="slow" advTm="163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F7CC70-DF92-4540-988B-647C1882A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Moji koraci…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9A74185E-6B65-4C31-9AF6-3A402157B3F5}"/>
              </a:ext>
            </a:extLst>
          </p:cNvPr>
          <p:cNvSpPr txBox="1"/>
          <p:nvPr/>
        </p:nvSpPr>
        <p:spPr>
          <a:xfrm>
            <a:off x="755576" y="162880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5. Instalacija </a:t>
            </a:r>
            <a:r>
              <a:rPr lang="hr-HR" dirty="0" err="1"/>
              <a:t>Wordpressa</a:t>
            </a:r>
            <a:r>
              <a:rPr lang="hr-HR" dirty="0"/>
              <a:t> na web prostoru – FTP spajanje na server 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A21F5B41-E426-4C34-87E3-4FA9B4A3B87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30571" y="1998132"/>
            <a:ext cx="6482857" cy="42012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3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CF53452C-27EC-419E-A5AD-5925C9B31692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495800" y="2133000"/>
              <a:ext cx="4368240" cy="190404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CF53452C-27EC-419E-A5AD-5925C9B3169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86440" y="2123640"/>
                <a:ext cx="4386960" cy="192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352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68"/>
    </mc:Choice>
    <mc:Fallback xmlns="">
      <p:transition spd="slow" advTm="314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8F1B3E-9CAA-4400-BFFF-8F5BB8BEA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Moji koraci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A9F4721A-C31B-4D19-B011-27B023EA3618}"/>
              </a:ext>
            </a:extLst>
          </p:cNvPr>
          <p:cNvSpPr txBox="1"/>
          <p:nvPr/>
        </p:nvSpPr>
        <p:spPr>
          <a:xfrm>
            <a:off x="755576" y="1628800"/>
            <a:ext cx="838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5. Instalacija </a:t>
            </a:r>
            <a:r>
              <a:rPr lang="hr-HR" dirty="0" err="1"/>
              <a:t>Wordpressa</a:t>
            </a:r>
            <a:r>
              <a:rPr lang="hr-HR" dirty="0"/>
              <a:t> na web prostoru – lijevo (lokalno) </a:t>
            </a:r>
            <a:r>
              <a:rPr lang="hr-HR" dirty="0" err="1"/>
              <a:t>wordpress</a:t>
            </a:r>
            <a:r>
              <a:rPr lang="hr-HR" dirty="0"/>
              <a:t>, desno </a:t>
            </a:r>
            <a:r>
              <a:rPr lang="hr-HR" dirty="0" err="1"/>
              <a:t>poddomena</a:t>
            </a:r>
            <a:r>
              <a:rPr lang="hr-HR" dirty="0"/>
              <a:t> (server)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34217549-5A24-44CE-989E-1EC189339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275131"/>
            <a:ext cx="6267450" cy="40195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3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04C6D24B-1FEA-47B4-ACD2-BB713D2117AC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4572000" y="3016800"/>
              <a:ext cx="391320" cy="2592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04C6D24B-1FEA-47B4-ACD2-BB713D2117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62640" y="3007440"/>
                <a:ext cx="410040" cy="4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076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31"/>
    </mc:Choice>
    <mc:Fallback xmlns="">
      <p:transition spd="slow" advTm="175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E6C446-A7EA-4077-93E3-68416F2B1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Moji koraci…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D77E8677-0F61-44AB-8F0B-B6FC5B77799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24164" y="2242751"/>
            <a:ext cx="6130367" cy="396240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3F9A6360-1C58-462E-BD76-6F816BA15C5A}"/>
              </a:ext>
            </a:extLst>
          </p:cNvPr>
          <p:cNvSpPr txBox="1"/>
          <p:nvPr/>
        </p:nvSpPr>
        <p:spPr>
          <a:xfrm>
            <a:off x="755576" y="162880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5. Instalacija </a:t>
            </a:r>
            <a:r>
              <a:rPr lang="hr-HR" dirty="0" err="1"/>
              <a:t>Wordpressa</a:t>
            </a:r>
            <a:r>
              <a:rPr lang="hr-HR" dirty="0"/>
              <a:t> na web prostoru – </a:t>
            </a:r>
            <a:r>
              <a:rPr lang="hr-HR" dirty="0" err="1"/>
              <a:t>upload</a:t>
            </a:r>
            <a:r>
              <a:rPr lang="hr-HR" dirty="0"/>
              <a:t> </a:t>
            </a:r>
            <a:r>
              <a:rPr lang="hr-HR" dirty="0" err="1"/>
              <a:t>Wordpress</a:t>
            </a:r>
            <a:r>
              <a:rPr lang="hr-HR" dirty="0"/>
              <a:t> </a:t>
            </a:r>
            <a:r>
              <a:rPr lang="hr-HR" dirty="0" err="1"/>
              <a:t>fileova</a:t>
            </a:r>
            <a:r>
              <a:rPr lang="hr-HR" dirty="0"/>
              <a:t> u </a:t>
            </a:r>
            <a:r>
              <a:rPr lang="hr-HR" dirty="0" err="1"/>
              <a:t>poddomenu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5662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52"/>
    </mc:Choice>
    <mc:Fallback xmlns="">
      <p:transition spd="slow" advTm="1495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1F34B5-EECF-4890-ADB8-CB8F6A371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Moji koraci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77C41508-2CC2-4CE1-895B-63CC4BDA455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36754" y="2204864"/>
            <a:ext cx="6305187" cy="39624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B1B9094A-9EFC-4C93-8A7C-3FB228906BB1}"/>
              </a:ext>
            </a:extLst>
          </p:cNvPr>
          <p:cNvSpPr txBox="1"/>
          <p:nvPr/>
        </p:nvSpPr>
        <p:spPr>
          <a:xfrm>
            <a:off x="755576" y="162880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5. Instalacija </a:t>
            </a:r>
            <a:r>
              <a:rPr lang="hr-HR" dirty="0" err="1"/>
              <a:t>Wordpressa</a:t>
            </a:r>
            <a:r>
              <a:rPr lang="hr-HR" dirty="0"/>
              <a:t> na web prostoru – </a:t>
            </a:r>
            <a:r>
              <a:rPr lang="hr-HR" dirty="0" err="1"/>
              <a:t>upload</a:t>
            </a:r>
            <a:r>
              <a:rPr lang="hr-HR" dirty="0"/>
              <a:t> </a:t>
            </a:r>
            <a:r>
              <a:rPr lang="hr-HR" dirty="0" err="1"/>
              <a:t>Wordpress</a:t>
            </a:r>
            <a:r>
              <a:rPr lang="hr-HR" dirty="0"/>
              <a:t> </a:t>
            </a:r>
            <a:r>
              <a:rPr lang="hr-HR" dirty="0" err="1"/>
              <a:t>fileova</a:t>
            </a:r>
            <a:r>
              <a:rPr lang="hr-HR" dirty="0"/>
              <a:t> u </a:t>
            </a:r>
            <a:r>
              <a:rPr lang="hr-HR" dirty="0" err="1"/>
              <a:t>poddomenu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813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00"/>
    </mc:Choice>
    <mc:Fallback xmlns="">
      <p:transition spd="slow" advTm="91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0E1BA3-B3BC-4584-873D-04B75E484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Moji koraci…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7E1ACB22-4A36-404C-B96E-D4E8AC77A85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2101602"/>
            <a:ext cx="8153400" cy="3953371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3B94F131-8896-44FA-810E-0339F39124AC}"/>
              </a:ext>
            </a:extLst>
          </p:cNvPr>
          <p:cNvSpPr txBox="1"/>
          <p:nvPr/>
        </p:nvSpPr>
        <p:spPr>
          <a:xfrm>
            <a:off x="755576" y="162880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6. Podešavanje baze i slično na korisničkom sučelju</a:t>
            </a: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3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7E18492C-2AF7-4172-B639-703F12AFE287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005560" y="2226600"/>
              <a:ext cx="510480" cy="1728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7E18492C-2AF7-4172-B639-703F12AFE28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96200" y="2217240"/>
                <a:ext cx="5292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845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36"/>
    </mc:Choice>
    <mc:Fallback xmlns="">
      <p:transition spd="slow" advTm="250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A33E13-557C-41ED-B504-122715B65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Moji koraci…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53E1C615-F18E-46B5-93A7-9F3EBDF04CF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2171057"/>
            <a:ext cx="8153400" cy="3887486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DCB67539-73A9-4B76-BF4F-488C798ABDA2}"/>
              </a:ext>
            </a:extLst>
          </p:cNvPr>
          <p:cNvSpPr txBox="1"/>
          <p:nvPr/>
        </p:nvSpPr>
        <p:spPr>
          <a:xfrm>
            <a:off x="755576" y="162880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6. Podešavanje baze i slično na korisničkom sučelju</a:t>
            </a:r>
          </a:p>
        </p:txBody>
      </p:sp>
    </p:spTree>
    <p:extLst>
      <p:ext uri="{BB962C8B-B14F-4D97-AF65-F5344CB8AC3E}">
        <p14:creationId xmlns:p14="http://schemas.microsoft.com/office/powerpoint/2010/main" val="230023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66"/>
    </mc:Choice>
    <mc:Fallback xmlns="">
      <p:transition spd="slow" advTm="34666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2B6402-D54D-4F6D-BFB9-5614C97DF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Vaši koraci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B57DD8FB-F8A7-43CD-A45B-F333ACD5CE7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6962" y="1998132"/>
            <a:ext cx="7804772" cy="3754941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A95B9391-76F6-407A-BEA5-A9F1C2DF0760}"/>
              </a:ext>
            </a:extLst>
          </p:cNvPr>
          <p:cNvSpPr txBox="1"/>
          <p:nvPr/>
        </p:nvSpPr>
        <p:spPr>
          <a:xfrm>
            <a:off x="755576" y="162880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7. Uređivanje</a:t>
            </a:r>
          </a:p>
        </p:txBody>
      </p:sp>
    </p:spTree>
    <p:extLst>
      <p:ext uri="{BB962C8B-B14F-4D97-AF65-F5344CB8AC3E}">
        <p14:creationId xmlns:p14="http://schemas.microsoft.com/office/powerpoint/2010/main" val="262617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01"/>
    </mc:Choice>
    <mc:Fallback xmlns="">
      <p:transition spd="slow" advTm="2030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JE CMS?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95360" cy="4937760"/>
          </a:xfrm>
        </p:spPr>
        <p:txBody>
          <a:bodyPr>
            <a:normAutofit/>
          </a:bodyPr>
          <a:lstStyle/>
          <a:p>
            <a:r>
              <a:rPr lang="hr-HR" sz="2800" dirty="0" err="1"/>
              <a:t>E</a:t>
            </a:r>
            <a:r>
              <a:rPr lang="en-US" sz="2800" dirty="0" err="1"/>
              <a:t>ngl</a:t>
            </a:r>
            <a:r>
              <a:rPr lang="en-US" sz="2800" dirty="0"/>
              <a:t>. Content M</a:t>
            </a:r>
            <a:r>
              <a:rPr lang="hr-HR" sz="2800" dirty="0"/>
              <a:t>a</a:t>
            </a:r>
            <a:r>
              <a:rPr lang="en-US" sz="2800" dirty="0"/>
              <a:t>nag</a:t>
            </a:r>
            <a:r>
              <a:rPr lang="hr-HR" sz="2800" dirty="0"/>
              <a:t>e</a:t>
            </a:r>
            <a:r>
              <a:rPr lang="en-US" sz="2800" dirty="0" err="1"/>
              <a:t>ment</a:t>
            </a:r>
            <a:r>
              <a:rPr lang="en-US" sz="2800" dirty="0"/>
              <a:t> System</a:t>
            </a:r>
            <a:endParaRPr lang="hr-HR" sz="2800" dirty="0"/>
          </a:p>
          <a:p>
            <a:r>
              <a:rPr lang="hr-HR" sz="2800" dirty="0"/>
              <a:t>Sustav za upravljanje sadržajem</a:t>
            </a:r>
          </a:p>
          <a:p>
            <a:r>
              <a:rPr lang="hr-HR" sz="2800" dirty="0"/>
              <a:t>Software koji nam omogućuje da samostalno kreiramo svoje web stranice</a:t>
            </a:r>
          </a:p>
          <a:p>
            <a:r>
              <a:rPr lang="hr-HR" sz="2800" dirty="0"/>
              <a:t>Nije potrebno predznanje</a:t>
            </a:r>
          </a:p>
          <a:p>
            <a:r>
              <a:rPr lang="hr-HR" sz="2800" dirty="0"/>
              <a:t>Potrebno: web preglednik i server</a:t>
            </a:r>
          </a:p>
          <a:p>
            <a:endParaRPr lang="hr-HR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263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89"/>
    </mc:Choice>
    <mc:Fallback xmlns="">
      <p:transition spd="slow" advTm="508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91550" cy="1328192"/>
          </a:xfrm>
        </p:spPr>
        <p:txBody>
          <a:bodyPr>
            <a:noAutofit/>
          </a:bodyPr>
          <a:lstStyle/>
          <a:p>
            <a:pPr algn="ctr"/>
            <a:r>
              <a:rPr lang="hr-H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NAM JE POTREBNO ZA KORIŠTENJE CMS-A?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918685"/>
            <a:ext cx="8595360" cy="4937760"/>
          </a:xfrm>
        </p:spPr>
        <p:txBody>
          <a:bodyPr/>
          <a:lstStyle/>
          <a:p>
            <a:pPr marL="0" indent="0">
              <a:buNone/>
            </a:pPr>
            <a:r>
              <a:rPr lang="hr-HR" sz="3400" b="1" dirty="0"/>
              <a:t>XAMPP</a:t>
            </a:r>
          </a:p>
          <a:p>
            <a:pPr marL="342900" indent="-342900"/>
            <a:r>
              <a:rPr lang="hr-HR" sz="2600" dirty="0"/>
              <a:t>Uključuje X Apache HTTP Server, MySql i Php/Perl/Phyton </a:t>
            </a:r>
          </a:p>
          <a:p>
            <a:pPr marL="342900" indent="-342900"/>
            <a:r>
              <a:rPr lang="hr-HR" sz="2600" dirty="0"/>
              <a:t>Računalo dobiva mogućnost rada kao web server i okruženje pogodno za rad s CMS-om:</a:t>
            </a:r>
          </a:p>
          <a:p>
            <a:pPr marL="662940" lvl="1" indent="-342900"/>
            <a:r>
              <a:rPr lang="hr-HR" sz="2300" dirty="0"/>
              <a:t>LAMP (Linux Apache MySql Php) </a:t>
            </a:r>
          </a:p>
          <a:p>
            <a:pPr marL="662940" lvl="1" indent="-342900"/>
            <a:r>
              <a:rPr lang="en-US" sz="2300" dirty="0"/>
              <a:t>WAMP (Windows Apache </a:t>
            </a:r>
            <a:r>
              <a:rPr lang="en-US" sz="2300" dirty="0" err="1"/>
              <a:t>MySql</a:t>
            </a:r>
            <a:r>
              <a:rPr lang="en-US" sz="2300" dirty="0"/>
              <a:t> </a:t>
            </a:r>
            <a:r>
              <a:rPr lang="en-US" sz="2300" dirty="0" err="1"/>
              <a:t>Php</a:t>
            </a:r>
            <a:r>
              <a:rPr lang="en-US" sz="2300" dirty="0"/>
              <a:t>)</a:t>
            </a:r>
            <a:endParaRPr lang="hr-HR" sz="2300" dirty="0"/>
          </a:p>
          <a:p>
            <a:pPr marL="662940" lvl="1" indent="-342900"/>
            <a:r>
              <a:rPr lang="en-US" sz="2300" dirty="0"/>
              <a:t>MAMP (Mac OS X Apache </a:t>
            </a:r>
            <a:r>
              <a:rPr lang="en-US" sz="2300" dirty="0" err="1"/>
              <a:t>MySql</a:t>
            </a:r>
            <a:r>
              <a:rPr lang="en-US" sz="2300" dirty="0"/>
              <a:t> </a:t>
            </a:r>
            <a:r>
              <a:rPr lang="en-US" sz="2300" dirty="0" err="1"/>
              <a:t>Php</a:t>
            </a:r>
            <a:r>
              <a:rPr lang="en-US" sz="2300" dirty="0"/>
              <a:t> )</a:t>
            </a:r>
            <a:endParaRPr lang="hr-HR" sz="2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974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22"/>
    </mc:Choice>
    <mc:Fallback xmlns="">
      <p:transition spd="slow" advTm="193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91550" cy="1066801"/>
          </a:xfrm>
        </p:spPr>
        <p:txBody>
          <a:bodyPr>
            <a:normAutofit/>
          </a:bodyPr>
          <a:lstStyle/>
          <a:p>
            <a:r>
              <a:rPr lang="hr-HR" sz="3200" b="1" dirty="0"/>
              <a:t>Web poslužitelji (serveri)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595360" cy="5759536"/>
          </a:xfrm>
        </p:spPr>
        <p:txBody>
          <a:bodyPr/>
          <a:lstStyle/>
          <a:p>
            <a:pPr marL="342900" indent="-342900"/>
            <a:r>
              <a:rPr lang="hr-HR" sz="2600" dirty="0">
                <a:latin typeface="Arial" pitchFamily="34" charset="0"/>
                <a:cs typeface="Arial" pitchFamily="34" charset="0"/>
              </a:rPr>
              <a:t>Njihova osnovna funkcija je omogućiti neki sadržaj dostupan putem interneta</a:t>
            </a:r>
          </a:p>
          <a:p>
            <a:pPr marL="342900" indent="-342900"/>
            <a:r>
              <a:rPr lang="hr-HR" sz="2600" dirty="0">
                <a:latin typeface="Arial" pitchFamily="34" charset="0"/>
                <a:cs typeface="Arial" pitchFamily="34" charset="0"/>
              </a:rPr>
              <a:t>Instalacijom web servera na računalo imamo opciju iskoristiti ga na internetu ili lokalnoj mreži</a:t>
            </a:r>
          </a:p>
          <a:p>
            <a:pPr marL="342900" indent="-342900"/>
            <a:r>
              <a:rPr lang="hr-HR" sz="2600" u="sng" dirty="0">
                <a:latin typeface="Arial" pitchFamily="34" charset="0"/>
                <a:cs typeface="Arial" pitchFamily="34" charset="0"/>
              </a:rPr>
              <a:t>Apache</a:t>
            </a:r>
            <a:r>
              <a:rPr lang="hr-HR" sz="2600" dirty="0">
                <a:latin typeface="Arial" pitchFamily="34" charset="0"/>
                <a:cs typeface="Arial" pitchFamily="34" charset="0"/>
              </a:rPr>
              <a:t> je vodeći web server software. Radi na svim operacijskim sustavima</a:t>
            </a:r>
          </a:p>
          <a:p>
            <a:pPr marL="342900" indent="-342900"/>
            <a:r>
              <a:rPr lang="vi-VN" sz="2600" u="sng" dirty="0">
                <a:latin typeface="Arial" pitchFamily="34" charset="0"/>
                <a:cs typeface="Arial" pitchFamily="34" charset="0"/>
              </a:rPr>
              <a:t>IIS (Internet Information Services)</a:t>
            </a:r>
            <a:r>
              <a:rPr lang="vi-VN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600" dirty="0">
                <a:latin typeface="Arial" pitchFamily="34" charset="0"/>
                <a:cs typeface="Arial" pitchFamily="34" charset="0"/>
              </a:rPr>
              <a:t>- </a:t>
            </a:r>
            <a:r>
              <a:rPr lang="vi-VN" sz="2600" dirty="0">
                <a:latin typeface="Arial" pitchFamily="34" charset="0"/>
                <a:cs typeface="Arial" pitchFamily="34" charset="0"/>
              </a:rPr>
              <a:t>kao Microsoftov proizvod radi samo na Windowsima</a:t>
            </a:r>
            <a:endParaRPr lang="hr-HR" sz="26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369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15"/>
    </mc:Choice>
    <mc:Fallback xmlns="">
      <p:transition spd="slow" advTm="458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066801"/>
          </a:xfrm>
        </p:spPr>
        <p:txBody>
          <a:bodyPr>
            <a:noAutofit/>
          </a:bodyPr>
          <a:lstStyle/>
          <a:p>
            <a:r>
              <a:rPr lang="hr-H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NEKE prednosti CMS-a...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595360" cy="4937760"/>
          </a:xfrm>
        </p:spPr>
        <p:txBody>
          <a:bodyPr>
            <a:normAutofit/>
          </a:bodyPr>
          <a:lstStyle/>
          <a:p>
            <a:r>
              <a:rPr lang="hr-HR" sz="2600" b="1" dirty="0"/>
              <a:t>SEO (Search Engine Optimization)</a:t>
            </a:r>
            <a:r>
              <a:rPr lang="hr-HR" sz="2600" dirty="0"/>
              <a:t> - </a:t>
            </a:r>
            <a:r>
              <a:rPr lang="pl-PL" sz="2600" dirty="0"/>
              <a:t>poboljšana dostupnost stranice putem web tražilica</a:t>
            </a:r>
            <a:endParaRPr lang="hr-HR" sz="2600" dirty="0"/>
          </a:p>
          <a:p>
            <a:r>
              <a:rPr lang="hr-HR" sz="2600" b="1" dirty="0"/>
              <a:t>Dizajn stranice </a:t>
            </a:r>
            <a:r>
              <a:rPr lang="hr-HR" sz="2600" dirty="0"/>
              <a:t>– mnogobrojni predlošci, jednostavna promjena</a:t>
            </a:r>
          </a:p>
          <a:p>
            <a:r>
              <a:rPr lang="hr-HR" sz="2600" b="1" dirty="0"/>
              <a:t>Globalna izmjena podataka</a:t>
            </a:r>
            <a:r>
              <a:rPr lang="hr-HR" sz="2600" dirty="0"/>
              <a:t> - ako na svojoj stranici imamo izbornik ili sadržaj koji treba biti jednak na svakoj podstranici dovoljno je izmjenu napraviti jednom, a sadržaj će biti izmjenjen gdje god se pojavljuje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503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270"/>
    </mc:Choice>
    <mc:Fallback xmlns="">
      <p:transition spd="slow" advTm="782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332656"/>
            <a:ext cx="8964487" cy="1256184"/>
          </a:xfrm>
        </p:spPr>
        <p:txBody>
          <a:bodyPr>
            <a:normAutofit/>
          </a:bodyPr>
          <a:lstStyle/>
          <a:p>
            <a:r>
              <a:rPr lang="hr-HR" b="1" dirty="0"/>
              <a:t>Najkorišteniji CMS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595360" cy="4937760"/>
          </a:xfrm>
        </p:spPr>
        <p:txBody>
          <a:bodyPr>
            <a:normAutofit/>
          </a:bodyPr>
          <a:lstStyle/>
          <a:p>
            <a:r>
              <a:rPr lang="hr-HR" sz="2600" u="sng" dirty="0"/>
              <a:t>1. Wordpress </a:t>
            </a:r>
            <a:r>
              <a:rPr lang="hr-HR" sz="2600" dirty="0"/>
              <a:t> - nudi najviše predložaka dizajna</a:t>
            </a:r>
          </a:p>
          <a:p>
            <a:pPr marL="0" indent="0">
              <a:buNone/>
            </a:pPr>
            <a:r>
              <a:rPr lang="hr-HR" sz="2600" dirty="0"/>
              <a:t>                         -</a:t>
            </a:r>
            <a:r>
              <a:rPr lang="pl-PL" sz="2600" dirty="0"/>
              <a:t> besplatan je</a:t>
            </a:r>
          </a:p>
          <a:p>
            <a:pPr marL="0" indent="0">
              <a:buNone/>
            </a:pPr>
            <a:r>
              <a:rPr lang="pl-PL" sz="2600" dirty="0"/>
              <a:t>                         - jednostavan za koristiti i instalirati</a:t>
            </a:r>
          </a:p>
          <a:p>
            <a:pPr marL="0" indent="0">
              <a:buNone/>
            </a:pPr>
            <a:r>
              <a:rPr lang="pl-PL" sz="2600" dirty="0"/>
              <a:t>                         </a:t>
            </a:r>
          </a:p>
          <a:p>
            <a:pPr marL="342900" indent="-342900"/>
            <a:r>
              <a:rPr lang="hr-HR" sz="2600" u="sng" dirty="0">
                <a:latin typeface="+mj-lt"/>
              </a:rPr>
              <a:t>2. Joomla! </a:t>
            </a:r>
            <a:r>
              <a:rPr lang="hr-HR" sz="2600" dirty="0">
                <a:latin typeface="+mj-lt"/>
              </a:rPr>
              <a:t> - manje predložaka za dizajn, složenija upotreba</a:t>
            </a:r>
            <a:endParaRPr lang="hr-HR" sz="2600" dirty="0"/>
          </a:p>
          <a:p>
            <a:pPr marL="342900" indent="-342900"/>
            <a:r>
              <a:rPr lang="hr-HR" sz="2600" u="sng" dirty="0">
                <a:latin typeface="+mj-lt"/>
              </a:rPr>
              <a:t>3. Drupal </a:t>
            </a:r>
            <a:r>
              <a:rPr lang="hr-HR" sz="2600" dirty="0">
                <a:latin typeface="+mj-lt"/>
              </a:rPr>
              <a:t>- besplatan, ograničeniji</a:t>
            </a:r>
            <a:endParaRPr lang="hr-HR" sz="2600" u="sng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17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09"/>
    </mc:Choice>
    <mc:Fallback xmlns="">
      <p:transition spd="slow" advTm="379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WORDPRESS CMS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556792"/>
            <a:ext cx="2214577" cy="140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67544" y="2996952"/>
            <a:ext cx="84296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600" dirty="0"/>
              <a:t> dinamičke stranice</a:t>
            </a:r>
          </a:p>
          <a:p>
            <a:pPr>
              <a:buFont typeface="Arial" pitchFamily="34" charset="0"/>
              <a:buChar char="•"/>
            </a:pPr>
            <a:r>
              <a:rPr lang="hr-HR" sz="2600" dirty="0"/>
              <a:t> korisničko sučelje za upravljanje sadržajem</a:t>
            </a:r>
          </a:p>
          <a:p>
            <a:pPr>
              <a:buFont typeface="Arial" pitchFamily="34" charset="0"/>
              <a:buChar char="•"/>
            </a:pPr>
            <a:r>
              <a:rPr lang="hr-HR" sz="2600" dirty="0"/>
              <a:t> open-source</a:t>
            </a:r>
          </a:p>
          <a:p>
            <a:pPr>
              <a:buFont typeface="Arial" pitchFamily="34" charset="0"/>
              <a:buChar char="•"/>
            </a:pPr>
            <a:r>
              <a:rPr lang="hr-HR" sz="2600" dirty="0"/>
              <a:t> podržan PHP-om i MySQL-om</a:t>
            </a:r>
          </a:p>
          <a:p>
            <a:pPr>
              <a:buFont typeface="Arial" pitchFamily="34" charset="0"/>
              <a:buChar char="•"/>
            </a:pPr>
            <a:r>
              <a:rPr lang="hr-HR" sz="2600" dirty="0"/>
              <a:t> veliki broj dodataka, widgeta, tema</a:t>
            </a:r>
          </a:p>
          <a:p>
            <a:pPr>
              <a:buFont typeface="Arial" pitchFamily="34" charset="0"/>
              <a:buChar char="•"/>
            </a:pPr>
            <a:r>
              <a:rPr lang="hr-HR" sz="2600" dirty="0"/>
              <a:t> daleko najrašireniji CMS sustav – </a:t>
            </a:r>
            <a:r>
              <a:rPr lang="hr-HR" sz="2600"/>
              <a:t>preko  75</a:t>
            </a:r>
            <a:r>
              <a:rPr lang="hr-HR" sz="2600" dirty="0"/>
              <a:t>% siteova</a:t>
            </a:r>
          </a:p>
          <a:p>
            <a:pPr>
              <a:buFont typeface="Arial" pitchFamily="34" charset="0"/>
              <a:buChar char="•"/>
            </a:pPr>
            <a:endParaRPr lang="hr-HR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173"/>
    </mc:Choice>
    <mc:Fallback xmlns="">
      <p:transition spd="slow" advTm="10517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FE6624-B20C-4EC5-8DB1-2C4D7B03F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Slično, ali </a:t>
            </a:r>
            <a:r>
              <a:rPr lang="hr-HR" dirty="0" err="1"/>
              <a:t>neuspredivo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A4F47BC-026A-495D-8C8D-0C2D468799B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Wix.com</a:t>
            </a:r>
          </a:p>
          <a:p>
            <a:r>
              <a:rPr lang="hr-HR" dirty="0"/>
              <a:t>From.hr</a:t>
            </a:r>
          </a:p>
          <a:p>
            <a:r>
              <a:rPr lang="hr-HR" dirty="0"/>
              <a:t>Blog….</a:t>
            </a:r>
          </a:p>
          <a:p>
            <a:r>
              <a:rPr lang="hr-HR" dirty="0"/>
              <a:t>Wordpress.com</a:t>
            </a:r>
          </a:p>
          <a:p>
            <a:r>
              <a:rPr lang="hr-HR" dirty="0"/>
              <a:t>Wordpress.org </a:t>
            </a:r>
          </a:p>
        </p:txBody>
      </p:sp>
    </p:spTree>
    <p:extLst>
      <p:ext uri="{BB962C8B-B14F-4D97-AF65-F5344CB8AC3E}">
        <p14:creationId xmlns:p14="http://schemas.microsoft.com/office/powerpoint/2010/main" val="154494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633"/>
    </mc:Choice>
    <mc:Fallback xmlns="">
      <p:transition spd="slow" advTm="6263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267D5B-CA05-4B0D-947F-F2CBC9A79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Koraci planiranja izrade web stranice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F7D3D37-5062-48F0-ABE2-5134564D12C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dirty="0"/>
              <a:t>Izrada opisa i namjene uz skicu strukture stranice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Razrada stranice (izbornici, podizbornici, opis, meta podaci)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Izbor web hosting firme 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Odabir hosting paketa</a:t>
            </a:r>
          </a:p>
          <a:p>
            <a:pPr marL="514350" indent="-514350">
              <a:buFont typeface="+mj-lt"/>
              <a:buAutoNum type="arabicPeriod"/>
            </a:pPr>
            <a:r>
              <a:rPr lang="hr-HR" b="1" dirty="0"/>
              <a:t>Instalacija </a:t>
            </a:r>
            <a:r>
              <a:rPr lang="hr-HR" b="1" dirty="0" err="1"/>
              <a:t>Wordpressa</a:t>
            </a:r>
            <a:r>
              <a:rPr lang="hr-HR" b="1" dirty="0"/>
              <a:t> na web prostoru</a:t>
            </a:r>
          </a:p>
          <a:p>
            <a:pPr marL="514350" indent="-514350">
              <a:buFont typeface="+mj-lt"/>
              <a:buAutoNum type="arabicPeriod"/>
            </a:pPr>
            <a:r>
              <a:rPr lang="hr-HR" b="1" dirty="0"/>
              <a:t>Podešavanje baze i slično na korisničkom sučelju – </a:t>
            </a:r>
            <a:r>
              <a:rPr lang="hr-HR" b="1" dirty="0" err="1"/>
              <a:t>cpanelu</a:t>
            </a:r>
            <a:endParaRPr lang="hr-HR" b="1" dirty="0"/>
          </a:p>
          <a:p>
            <a:pPr marL="514350" indent="-514350">
              <a:buFont typeface="+mj-lt"/>
              <a:buAutoNum type="arabicPeriod"/>
            </a:pPr>
            <a:r>
              <a:rPr lang="hr-HR" b="1" dirty="0"/>
              <a:t>Uređivanje</a:t>
            </a:r>
          </a:p>
        </p:txBody>
      </p:sp>
    </p:spTree>
    <p:extLst>
      <p:ext uri="{BB962C8B-B14F-4D97-AF65-F5344CB8AC3E}">
        <p14:creationId xmlns:p14="http://schemas.microsoft.com/office/powerpoint/2010/main" val="18852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847"/>
    </mc:Choice>
    <mc:Fallback xmlns="">
      <p:transition spd="slow" advTm="226847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0.3|1.9|5.7|7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1|0.8|1.5|1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26.8|8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|28.8|38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|12.7|3.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1327</TotalTime>
  <Words>503</Words>
  <Application>Microsoft Office PowerPoint</Application>
  <PresentationFormat>Prikaz na zaslonu (4:3)</PresentationFormat>
  <Paragraphs>72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4" baseType="lpstr">
      <vt:lpstr>Arial</vt:lpstr>
      <vt:lpstr>Tw Cen MT</vt:lpstr>
      <vt:lpstr>Wingdings</vt:lpstr>
      <vt:lpstr>Wingdings 2</vt:lpstr>
      <vt:lpstr>Median</vt:lpstr>
      <vt:lpstr>CMS (Content management system)</vt:lpstr>
      <vt:lpstr>ŠTO JE CMS?</vt:lpstr>
      <vt:lpstr>ŠTO NAM JE POTREBNO ZA KORIŠTENJE CMS-A?</vt:lpstr>
      <vt:lpstr>Web poslužitelji (serveri)</vt:lpstr>
      <vt:lpstr>  NEKE prednosti CMS-a...</vt:lpstr>
      <vt:lpstr>Najkorišteniji CMS</vt:lpstr>
      <vt:lpstr>WORDPRESS CMS</vt:lpstr>
      <vt:lpstr>Slično, ali neuspredivo</vt:lpstr>
      <vt:lpstr>Koraci planiranja izrade web stranice</vt:lpstr>
      <vt:lpstr>Moji koraci…</vt:lpstr>
      <vt:lpstr>Moji koraci…</vt:lpstr>
      <vt:lpstr>Moji koraci…</vt:lpstr>
      <vt:lpstr>Moji koraci…</vt:lpstr>
      <vt:lpstr>Moji koraci</vt:lpstr>
      <vt:lpstr>Moji koraci…</vt:lpstr>
      <vt:lpstr>Moji koraci</vt:lpstr>
      <vt:lpstr>Moji koraci…</vt:lpstr>
      <vt:lpstr>Moji koraci…</vt:lpstr>
      <vt:lpstr>Vaši koraci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ALATI ZA UPRAVLJANJE SADRŽAJEM(CMS)</dc:title>
  <dc:creator>lorena</dc:creator>
  <cp:lastModifiedBy>Korisnik</cp:lastModifiedBy>
  <cp:revision>65</cp:revision>
  <dcterms:created xsi:type="dcterms:W3CDTF">2014-01-13T16:24:43Z</dcterms:created>
  <dcterms:modified xsi:type="dcterms:W3CDTF">2021-03-29T06:35:09Z</dcterms:modified>
</cp:coreProperties>
</file>