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6" r:id="rId3"/>
    <p:sldId id="267" r:id="rId4"/>
    <p:sldId id="268" r:id="rId5"/>
    <p:sldId id="269" r:id="rId6"/>
    <p:sldId id="270" r:id="rId7"/>
    <p:sldId id="272" r:id="rId8"/>
    <p:sldId id="273" r:id="rId9"/>
    <p:sldId id="257" r:id="rId10"/>
    <p:sldId id="260" r:id="rId11"/>
    <p:sldId id="274" r:id="rId12"/>
    <p:sldId id="264" r:id="rId13"/>
    <p:sldId id="263" r:id="rId14"/>
    <p:sldId id="261" r:id="rId15"/>
    <p:sldId id="265" r:id="rId16"/>
    <p:sldId id="271" r:id="rId17"/>
    <p:sldId id="259" r:id="rId18"/>
  </p:sldIdLst>
  <p:sldSz cx="9144000" cy="6858000" type="screen4x3"/>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47" autoAdjust="0"/>
  </p:normalViewPr>
  <p:slideViewPr>
    <p:cSldViewPr>
      <p:cViewPr varScale="1">
        <p:scale>
          <a:sx n="94" d="100"/>
          <a:sy n="94" d="100"/>
        </p:scale>
        <p:origin x="-468"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45FF594-23BD-41CA-93D7-625525016D3B}" type="datetimeFigureOut">
              <a:rPr lang="hr-HR" smtClean="0"/>
              <a:pPr/>
              <a:t>2.11.2016.</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F4BCCEC-1C68-4FE4-A9C1-02F5350E7047}" type="slidenum">
              <a:rPr lang="hr-HR" smtClean="0"/>
              <a:pPr/>
              <a:t>‹#›</a:t>
            </a:fld>
            <a:endParaRPr lang="hr-H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5FF594-23BD-41CA-93D7-625525016D3B}" type="datetimeFigureOut">
              <a:rPr lang="hr-HR" smtClean="0"/>
              <a:pPr/>
              <a:t>2.11.2016.</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F4BCCEC-1C68-4FE4-A9C1-02F5350E7047}" type="slidenum">
              <a:rPr lang="hr-HR" smtClean="0"/>
              <a:pPr/>
              <a:t>‹#›</a:t>
            </a:fld>
            <a:endParaRPr lang="hr-H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5FF594-23BD-41CA-93D7-625525016D3B}" type="datetimeFigureOut">
              <a:rPr lang="hr-HR" smtClean="0"/>
              <a:pPr/>
              <a:t>2.11.2016.</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F4BCCEC-1C68-4FE4-A9C1-02F5350E7047}" type="slidenum">
              <a:rPr lang="hr-HR" smtClean="0"/>
              <a:pPr/>
              <a:t>‹#›</a:t>
            </a:fld>
            <a:endParaRPr lang="hr-H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5FF594-23BD-41CA-93D7-625525016D3B}" type="datetimeFigureOut">
              <a:rPr lang="hr-HR" smtClean="0"/>
              <a:pPr/>
              <a:t>2.11.2016.</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F4BCCEC-1C68-4FE4-A9C1-02F5350E7047}" type="slidenum">
              <a:rPr lang="hr-HR" smtClean="0"/>
              <a:pPr/>
              <a:t>‹#›</a:t>
            </a:fld>
            <a:endParaRPr lang="hr-H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B45FF594-23BD-41CA-93D7-625525016D3B}" type="datetimeFigureOut">
              <a:rPr lang="hr-HR" smtClean="0"/>
              <a:pPr/>
              <a:t>2.11.2016.</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F4BCCEC-1C68-4FE4-A9C1-02F5350E7047}" type="slidenum">
              <a:rPr lang="hr-HR" smtClean="0"/>
              <a:pPr/>
              <a:t>‹#›</a:t>
            </a:fld>
            <a:endParaRPr lang="hr-H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45FF594-23BD-41CA-93D7-625525016D3B}" type="datetimeFigureOut">
              <a:rPr lang="hr-HR" smtClean="0"/>
              <a:pPr/>
              <a:t>2.11.2016.</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2F4BCCEC-1C68-4FE4-A9C1-02F5350E7047}" type="slidenum">
              <a:rPr lang="hr-HR" smtClean="0"/>
              <a:pPr/>
              <a:t>‹#›</a:t>
            </a:fld>
            <a:endParaRPr lang="hr-HR"/>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45FF594-23BD-41CA-93D7-625525016D3B}" type="datetimeFigureOut">
              <a:rPr lang="hr-HR" smtClean="0"/>
              <a:pPr/>
              <a:t>2.11.2016.</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2F4BCCEC-1C68-4FE4-A9C1-02F5350E7047}" type="slidenum">
              <a:rPr lang="hr-HR" smtClean="0"/>
              <a:pPr/>
              <a:t>‹#›</a:t>
            </a:fld>
            <a:endParaRPr lang="hr-H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45FF594-23BD-41CA-93D7-625525016D3B}" type="datetimeFigureOut">
              <a:rPr lang="hr-HR" smtClean="0"/>
              <a:pPr/>
              <a:t>2.11.2016.</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2F4BCCEC-1C68-4FE4-A9C1-02F5350E7047}" type="slidenum">
              <a:rPr lang="hr-HR" smtClean="0"/>
              <a:pPr/>
              <a:t>‹#›</a:t>
            </a:fld>
            <a:endParaRPr lang="hr-H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5FF594-23BD-41CA-93D7-625525016D3B}" type="datetimeFigureOut">
              <a:rPr lang="hr-HR" smtClean="0"/>
              <a:pPr/>
              <a:t>2.11.2016.</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2F4BCCEC-1C68-4FE4-A9C1-02F5350E7047}" type="slidenum">
              <a:rPr lang="hr-HR" smtClean="0"/>
              <a:pPr/>
              <a:t>‹#›</a:t>
            </a:fld>
            <a:endParaRPr lang="hr-H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B45FF594-23BD-41CA-93D7-625525016D3B}" type="datetimeFigureOut">
              <a:rPr lang="hr-HR" smtClean="0"/>
              <a:pPr/>
              <a:t>2.11.2016.</a:t>
            </a:fld>
            <a:endParaRPr lang="hr-HR"/>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hr-HR"/>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2F4BCCEC-1C68-4FE4-A9C1-02F5350E7047}" type="slidenum">
              <a:rPr lang="hr-HR" smtClean="0"/>
              <a:pPr/>
              <a:t>‹#›</a:t>
            </a:fld>
            <a:endParaRPr lang="hr-H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5FF594-23BD-41CA-93D7-625525016D3B}" type="datetimeFigureOut">
              <a:rPr lang="hr-HR" smtClean="0"/>
              <a:pPr/>
              <a:t>2.11.2016.</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2F4BCCEC-1C68-4FE4-A9C1-02F5350E7047}" type="slidenum">
              <a:rPr lang="hr-HR" smtClean="0"/>
              <a:pPr/>
              <a:t>‹#›</a:t>
            </a:fld>
            <a:endParaRPr lang="hr-H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34000"/>
            <a:lum/>
          </a:blip>
          <a:srcRect/>
          <a:stretch>
            <a:fillRect l="-1000" r="-1000"/>
          </a:stretch>
        </a:blipFill>
        <a:effectLst/>
      </p:bgPr>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B45FF594-23BD-41CA-93D7-625525016D3B}" type="datetimeFigureOut">
              <a:rPr lang="hr-HR" smtClean="0"/>
              <a:pPr/>
              <a:t>2.11.2016.</a:t>
            </a:fld>
            <a:endParaRPr lang="hr-HR"/>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hr-HR"/>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2F4BCCEC-1C68-4FE4-A9C1-02F5350E7047}" type="slidenum">
              <a:rPr lang="hr-HR" smtClean="0"/>
              <a:pPr/>
              <a:t>‹#›</a:t>
            </a:fld>
            <a:endParaRPr lang="hr-H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6.xml"/><Relationship Id="rId4" Type="http://schemas.openxmlformats.org/officeDocument/2006/relationships/image" Target="../media/image11.png"/></Relationships>
</file>

<file path=ppt/slides/_rels/slide17.xml.rels><?xml version="1.0" encoding="UTF-8" standalone="yes"?>
<Relationships xmlns="http://schemas.openxmlformats.org/package/2006/relationships"><Relationship Id="rId3" Type="http://schemas.openxmlformats.org/officeDocument/2006/relationships/hyperlink" Target="http://hr.wikipedia.org/wiki/Paralelna_obrada" TargetMode="External"/><Relationship Id="rId7" Type="http://schemas.openxmlformats.org/officeDocument/2006/relationships/hyperlink" Target="http://www.csa.com/discoveryguides/multicore/review.pdf" TargetMode="External"/><Relationship Id="rId2" Type="http://schemas.openxmlformats.org/officeDocument/2006/relationships/hyperlink" Target="https://www.scribd.com/doc/86790598/Procesori" TargetMode="External"/><Relationship Id="rId1" Type="http://schemas.openxmlformats.org/officeDocument/2006/relationships/slideLayout" Target="../slideLayouts/slideLayout6.xml"/><Relationship Id="rId6" Type="http://schemas.openxmlformats.org/officeDocument/2006/relationships/hyperlink" Target="http://www.math.uniri.hr/~ajurasic/mravic.pdf" TargetMode="External"/><Relationship Id="rId5" Type="http://schemas.openxmlformats.org/officeDocument/2006/relationships/hyperlink" Target="http://savremeniprocesori.wordpress.com/2013/04/18/3-visejezgreni-procesori/" TargetMode="External"/><Relationship Id="rId4" Type="http://schemas.openxmlformats.org/officeDocument/2006/relationships/hyperlink" Target="http://en.wikipedia.org/wiki/Moore's_law"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9"/>
            <a:ext cx="7772400" cy="576064"/>
          </a:xfrm>
        </p:spPr>
        <p:txBody>
          <a:bodyPr/>
          <a:lstStyle/>
          <a:p>
            <a:pPr algn="ctr"/>
            <a:r>
              <a:rPr lang="hr-HR" b="1" dirty="0" err="1" smtClean="0"/>
              <a:t>Višejezgreni</a:t>
            </a:r>
            <a:r>
              <a:rPr lang="hr-HR" b="1" dirty="0" smtClean="0"/>
              <a:t>  Procesori</a:t>
            </a:r>
            <a:endParaRPr lang="hr-HR" b="1" dirty="0"/>
          </a:p>
        </p:txBody>
      </p:sp>
      <p:pic>
        <p:nvPicPr>
          <p:cNvPr id="5122" name="Picture 2" descr="C:\Users\Tin-admin\Desktop\multi core.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2417895"/>
            <a:ext cx="4211960" cy="444010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6017400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7916"/>
            <a:ext cx="7520940" cy="548640"/>
          </a:xfrm>
        </p:spPr>
        <p:txBody>
          <a:bodyPr>
            <a:normAutofit/>
          </a:bodyPr>
          <a:lstStyle/>
          <a:p>
            <a:r>
              <a:rPr lang="hr-HR" dirty="0" smtClean="0"/>
              <a:t>Zašto više jezgri ?</a:t>
            </a:r>
            <a:endParaRPr lang="hr-HR" dirty="0"/>
          </a:p>
        </p:txBody>
      </p:sp>
      <p:sp>
        <p:nvSpPr>
          <p:cNvPr id="3" name="TextBox 2"/>
          <p:cNvSpPr txBox="1"/>
          <p:nvPr/>
        </p:nvSpPr>
        <p:spPr>
          <a:xfrm>
            <a:off x="0" y="548680"/>
            <a:ext cx="9144000" cy="6401753"/>
          </a:xfrm>
          <a:prstGeom prst="rect">
            <a:avLst/>
          </a:prstGeom>
          <a:noFill/>
        </p:spPr>
        <p:txBody>
          <a:bodyPr wrap="square" rtlCol="0">
            <a:spAutoFit/>
          </a:bodyPr>
          <a:lstStyle/>
          <a:p>
            <a:pPr marL="285750" indent="-285750">
              <a:buFontTx/>
              <a:buChar char="-"/>
            </a:pPr>
            <a:r>
              <a:rPr lang="hr-HR" sz="2800" b="1" dirty="0" smtClean="0">
                <a:solidFill>
                  <a:schemeClr val="tx1">
                    <a:lumMod val="65000"/>
                    <a:lumOff val="35000"/>
                  </a:schemeClr>
                </a:solidFill>
              </a:rPr>
              <a:t>Karakteristike višejezgrenih procesora </a:t>
            </a:r>
            <a:r>
              <a:rPr lang="hr-HR" sz="2400" b="1" dirty="0" smtClean="0">
                <a:solidFill>
                  <a:schemeClr val="tx1">
                    <a:lumMod val="65000"/>
                    <a:lumOff val="35000"/>
                  </a:schemeClr>
                </a:solidFill>
              </a:rPr>
              <a:t>:</a:t>
            </a:r>
          </a:p>
          <a:p>
            <a:endParaRPr lang="hr-HR" b="1" dirty="0" smtClean="0"/>
          </a:p>
          <a:p>
            <a:pPr marL="285750" indent="-285750">
              <a:buFontTx/>
              <a:buChar char="-"/>
            </a:pPr>
            <a:r>
              <a:rPr lang="hr-HR" b="1" dirty="0" smtClean="0">
                <a:solidFill>
                  <a:srgbClr val="0070C0"/>
                </a:solidFill>
              </a:rPr>
              <a:t>Učinkovito korištenje dostupnih tranzistora</a:t>
            </a:r>
          </a:p>
          <a:p>
            <a:pPr marL="285750" indent="-285750">
              <a:buFontTx/>
              <a:buChar char="-"/>
            </a:pPr>
            <a:r>
              <a:rPr lang="hr-HR" b="1" dirty="0" smtClean="0">
                <a:solidFill>
                  <a:srgbClr val="0070C0"/>
                </a:solidFill>
              </a:rPr>
              <a:t>Povećanje </a:t>
            </a:r>
            <a:r>
              <a:rPr lang="hr-HR" b="1" dirty="0">
                <a:solidFill>
                  <a:srgbClr val="0070C0"/>
                </a:solidFill>
              </a:rPr>
              <a:t>protočnosti i brzine </a:t>
            </a:r>
            <a:r>
              <a:rPr lang="hr-HR" b="1" dirty="0" smtClean="0">
                <a:solidFill>
                  <a:srgbClr val="0070C0"/>
                </a:solidFill>
              </a:rPr>
              <a:t> paralelnih aplikacija</a:t>
            </a:r>
          </a:p>
          <a:p>
            <a:pPr marL="285750" indent="-285750">
              <a:buFontTx/>
              <a:buChar char="-"/>
            </a:pPr>
            <a:r>
              <a:rPr lang="hr-HR" b="1" dirty="0" smtClean="0">
                <a:solidFill>
                  <a:srgbClr val="0070C0"/>
                </a:solidFill>
              </a:rPr>
              <a:t>Brža </a:t>
            </a:r>
            <a:r>
              <a:rPr lang="hr-HR" b="1" dirty="0">
                <a:solidFill>
                  <a:srgbClr val="0070C0"/>
                </a:solidFill>
              </a:rPr>
              <a:t>komunikacija </a:t>
            </a:r>
            <a:r>
              <a:rPr lang="hr-HR" b="1" dirty="0" smtClean="0">
                <a:solidFill>
                  <a:srgbClr val="0070C0"/>
                </a:solidFill>
              </a:rPr>
              <a:t>komponenti</a:t>
            </a:r>
            <a:endParaRPr lang="hr-HR" b="1" dirty="0">
              <a:solidFill>
                <a:srgbClr val="0070C0"/>
              </a:solidFill>
            </a:endParaRPr>
          </a:p>
          <a:p>
            <a:pPr marL="285750" indent="-285750">
              <a:buFontTx/>
              <a:buChar char="-"/>
            </a:pPr>
            <a:r>
              <a:rPr lang="hr-HR" b="1" dirty="0" smtClean="0">
                <a:solidFill>
                  <a:srgbClr val="0070C0"/>
                </a:solidFill>
              </a:rPr>
              <a:t>Manja </a:t>
            </a:r>
            <a:r>
              <a:rPr lang="hr-HR" b="1" dirty="0">
                <a:solidFill>
                  <a:srgbClr val="0070C0"/>
                </a:solidFill>
              </a:rPr>
              <a:t>potrošnja </a:t>
            </a:r>
            <a:r>
              <a:rPr lang="hr-HR" b="1" dirty="0" smtClean="0">
                <a:solidFill>
                  <a:srgbClr val="0070C0"/>
                </a:solidFill>
              </a:rPr>
              <a:t>energije</a:t>
            </a:r>
          </a:p>
          <a:p>
            <a:pPr marL="285750" indent="-285750">
              <a:buFontTx/>
              <a:buChar char="-"/>
            </a:pPr>
            <a:r>
              <a:rPr lang="hr-HR" b="1" dirty="0" smtClean="0">
                <a:solidFill>
                  <a:srgbClr val="0070C0"/>
                </a:solidFill>
              </a:rPr>
              <a:t>Isključivanje </a:t>
            </a:r>
            <a:r>
              <a:rPr lang="hr-HR" b="1" dirty="0">
                <a:solidFill>
                  <a:srgbClr val="0070C0"/>
                </a:solidFill>
              </a:rPr>
              <a:t>neaktivnih </a:t>
            </a:r>
            <a:r>
              <a:rPr lang="hr-HR" b="1" dirty="0" smtClean="0">
                <a:solidFill>
                  <a:srgbClr val="0070C0"/>
                </a:solidFill>
              </a:rPr>
              <a:t>jezgri zbog uštede struje</a:t>
            </a:r>
          </a:p>
          <a:p>
            <a:pPr marL="285750" indent="-285750">
              <a:buFontTx/>
              <a:buChar char="-"/>
            </a:pPr>
            <a:r>
              <a:rPr lang="hr-HR" b="1" dirty="0" smtClean="0">
                <a:solidFill>
                  <a:srgbClr val="0070C0"/>
                </a:solidFill>
              </a:rPr>
              <a:t>Više jezgri omogučuje obavljanje više zadataka istovremeno</a:t>
            </a:r>
          </a:p>
          <a:p>
            <a:endParaRPr lang="hr-HR" b="1" dirty="0" smtClean="0">
              <a:solidFill>
                <a:srgbClr val="0070C0"/>
              </a:solidFill>
            </a:endParaRPr>
          </a:p>
          <a:p>
            <a:r>
              <a:rPr lang="hr-HR" b="1" dirty="0" smtClean="0"/>
              <a:t> </a:t>
            </a:r>
            <a:r>
              <a:rPr lang="hr-HR" sz="2000" b="1" dirty="0" smtClean="0">
                <a:solidFill>
                  <a:srgbClr val="FF0000"/>
                </a:solidFill>
              </a:rPr>
              <a:t>Mana :</a:t>
            </a:r>
            <a:endParaRPr lang="hr-HR" b="1" dirty="0" smtClean="0">
              <a:solidFill>
                <a:srgbClr val="FF0000"/>
              </a:solidFill>
            </a:endParaRPr>
          </a:p>
          <a:p>
            <a:pPr marL="285750" indent="-285750">
              <a:buFontTx/>
              <a:buChar char="-"/>
            </a:pPr>
            <a:r>
              <a:rPr lang="hr-HR" b="1" dirty="0" smtClean="0"/>
              <a:t>Brzina </a:t>
            </a:r>
            <a:r>
              <a:rPr lang="hr-HR" b="1" dirty="0"/>
              <a:t>memorije postaje ograničavajući </a:t>
            </a:r>
            <a:r>
              <a:rPr lang="hr-HR" b="1" dirty="0" smtClean="0"/>
              <a:t>čimbenik  </a:t>
            </a:r>
          </a:p>
          <a:p>
            <a:r>
              <a:rPr lang="hr-HR" b="1" dirty="0" smtClean="0"/>
              <a:t>                          Radna  memorija (Ram) nemože dovoljno brzo predati procesoru podatke za</a:t>
            </a:r>
            <a:endParaRPr lang="hr-HR" b="1" dirty="0"/>
          </a:p>
          <a:p>
            <a:r>
              <a:rPr lang="hr-HR" b="1" dirty="0" smtClean="0"/>
              <a:t>                          </a:t>
            </a:r>
            <a:r>
              <a:rPr lang="hr-HR" b="1" dirty="0"/>
              <a:t>obradu i time usporava </a:t>
            </a:r>
            <a:r>
              <a:rPr lang="hr-HR" b="1" dirty="0" smtClean="0"/>
              <a:t>procesor</a:t>
            </a:r>
            <a:endParaRPr lang="hr-HR" b="1" dirty="0"/>
          </a:p>
          <a:p>
            <a:pPr marL="285750" indent="-285750">
              <a:buFontTx/>
              <a:buChar char="-"/>
            </a:pPr>
            <a:endParaRPr lang="hr-HR" b="1" dirty="0" smtClean="0"/>
          </a:p>
          <a:p>
            <a:pPr marL="285750" indent="-285750">
              <a:buFontTx/>
              <a:buChar char="-"/>
            </a:pPr>
            <a:endParaRPr lang="hr-HR" b="1" dirty="0" smtClean="0"/>
          </a:p>
          <a:p>
            <a:pPr marL="285750" indent="-285750">
              <a:buFontTx/>
              <a:buChar char="-"/>
            </a:pPr>
            <a:r>
              <a:rPr lang="hr-HR" b="1" dirty="0"/>
              <a:t>Pojedine jezgre mogu biti sporije od jednojezgrenih procesora ali </a:t>
            </a:r>
            <a:r>
              <a:rPr lang="pl-PL" b="1" dirty="0"/>
              <a:t>sve jezgre mogu raditi zajedno kako bi povečale brzinu obrade podataka</a:t>
            </a:r>
            <a:endParaRPr lang="hr-HR" b="1" dirty="0"/>
          </a:p>
          <a:p>
            <a:pPr marL="285750" indent="-285750">
              <a:buFontTx/>
              <a:buChar char="-"/>
            </a:pPr>
            <a:r>
              <a:rPr lang="hr-HR" b="1" dirty="0"/>
              <a:t>Performansa višejezgrenih procesora najviše ovise o kodu programa</a:t>
            </a:r>
          </a:p>
          <a:p>
            <a:r>
              <a:rPr lang="hr-HR" b="1" dirty="0"/>
              <a:t>                                                                           - je li kod napravljen da koristi više jezgri</a:t>
            </a:r>
          </a:p>
          <a:p>
            <a:pPr marL="285750" indent="-285750">
              <a:buFontTx/>
              <a:buChar char="-"/>
            </a:pPr>
            <a:endParaRPr lang="hr-HR" b="1" dirty="0"/>
          </a:p>
          <a:p>
            <a:pPr marL="285750" indent="-285750">
              <a:buFontTx/>
              <a:buChar char="-"/>
            </a:pPr>
            <a:endParaRPr lang="hr-HR" b="1" dirty="0" smtClean="0"/>
          </a:p>
          <a:p>
            <a:pPr marL="285750" indent="-285750">
              <a:buFontTx/>
              <a:buChar char="-"/>
            </a:pPr>
            <a:endParaRPr lang="hr-HR" b="1" dirty="0"/>
          </a:p>
        </p:txBody>
      </p:sp>
    </p:spTree>
    <p:extLst>
      <p:ext uri="{BB962C8B-B14F-4D97-AF65-F5344CB8AC3E}">
        <p14:creationId xmlns:p14="http://schemas.microsoft.com/office/powerpoint/2010/main" xmlns="" val="39741364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Box 2"/>
          <p:cNvSpPr txBox="1"/>
          <p:nvPr/>
        </p:nvSpPr>
        <p:spPr>
          <a:xfrm>
            <a:off x="0" y="548680"/>
            <a:ext cx="9144000" cy="5109091"/>
          </a:xfrm>
          <a:prstGeom prst="rect">
            <a:avLst/>
          </a:prstGeom>
          <a:noFill/>
        </p:spPr>
        <p:txBody>
          <a:bodyPr wrap="square" rtlCol="0">
            <a:spAutoFit/>
          </a:bodyPr>
          <a:lstStyle/>
          <a:p>
            <a:r>
              <a:rPr lang="hr-HR" b="1" dirty="0" smtClean="0"/>
              <a:t>VIŠEJEZGRENI PROCESORI: </a:t>
            </a:r>
            <a:br>
              <a:rPr lang="hr-HR" b="1" dirty="0" smtClean="0"/>
            </a:br>
            <a:endParaRPr lang="hr-HR" b="1" dirty="0" smtClean="0"/>
          </a:p>
          <a:p>
            <a:pPr marL="285750" indent="-285750">
              <a:buFontTx/>
              <a:buChar char="-"/>
            </a:pPr>
            <a:r>
              <a:rPr lang="hr-HR" dirty="0" smtClean="0">
                <a:solidFill>
                  <a:srgbClr val="002060"/>
                </a:solidFill>
              </a:rPr>
              <a:t>Učinkovito korištenje dostupnih tranzistora</a:t>
            </a:r>
          </a:p>
          <a:p>
            <a:pPr marL="285750" indent="-285750">
              <a:buFontTx/>
              <a:buChar char="-"/>
            </a:pPr>
            <a:r>
              <a:rPr lang="hr-HR" dirty="0" smtClean="0">
                <a:solidFill>
                  <a:srgbClr val="002060"/>
                </a:solidFill>
              </a:rPr>
              <a:t>Povećanje </a:t>
            </a:r>
            <a:r>
              <a:rPr lang="hr-HR" dirty="0">
                <a:solidFill>
                  <a:srgbClr val="002060"/>
                </a:solidFill>
              </a:rPr>
              <a:t>protočnosti i brzine </a:t>
            </a:r>
            <a:r>
              <a:rPr lang="hr-HR" dirty="0" smtClean="0">
                <a:solidFill>
                  <a:srgbClr val="002060"/>
                </a:solidFill>
              </a:rPr>
              <a:t> paralelnih aplikacija</a:t>
            </a:r>
          </a:p>
          <a:p>
            <a:pPr marL="285750" indent="-285750">
              <a:buFontTx/>
              <a:buChar char="-"/>
            </a:pPr>
            <a:r>
              <a:rPr lang="hr-HR" dirty="0" smtClean="0">
                <a:solidFill>
                  <a:srgbClr val="002060"/>
                </a:solidFill>
              </a:rPr>
              <a:t>Brža </a:t>
            </a:r>
            <a:r>
              <a:rPr lang="hr-HR" dirty="0">
                <a:solidFill>
                  <a:srgbClr val="002060"/>
                </a:solidFill>
              </a:rPr>
              <a:t>komunikacija </a:t>
            </a:r>
            <a:r>
              <a:rPr lang="hr-HR" dirty="0" smtClean="0">
                <a:solidFill>
                  <a:srgbClr val="002060"/>
                </a:solidFill>
              </a:rPr>
              <a:t>komponenti</a:t>
            </a:r>
            <a:endParaRPr lang="hr-HR" dirty="0">
              <a:solidFill>
                <a:srgbClr val="002060"/>
              </a:solidFill>
            </a:endParaRPr>
          </a:p>
          <a:p>
            <a:pPr marL="285750" indent="-285750">
              <a:buFontTx/>
              <a:buChar char="-"/>
            </a:pPr>
            <a:r>
              <a:rPr lang="hr-HR" dirty="0" smtClean="0">
                <a:solidFill>
                  <a:srgbClr val="002060"/>
                </a:solidFill>
              </a:rPr>
              <a:t>Manja </a:t>
            </a:r>
            <a:r>
              <a:rPr lang="hr-HR" dirty="0">
                <a:solidFill>
                  <a:srgbClr val="002060"/>
                </a:solidFill>
              </a:rPr>
              <a:t>potrošnja </a:t>
            </a:r>
            <a:r>
              <a:rPr lang="hr-HR" dirty="0" smtClean="0">
                <a:solidFill>
                  <a:srgbClr val="002060"/>
                </a:solidFill>
              </a:rPr>
              <a:t>energije</a:t>
            </a:r>
          </a:p>
          <a:p>
            <a:pPr marL="285750" indent="-285750">
              <a:buFontTx/>
              <a:buChar char="-"/>
            </a:pPr>
            <a:r>
              <a:rPr lang="hr-HR" dirty="0" smtClean="0">
                <a:solidFill>
                  <a:srgbClr val="002060"/>
                </a:solidFill>
              </a:rPr>
              <a:t>Isključivanje </a:t>
            </a:r>
            <a:r>
              <a:rPr lang="hr-HR" dirty="0">
                <a:solidFill>
                  <a:srgbClr val="002060"/>
                </a:solidFill>
              </a:rPr>
              <a:t>neaktivnih </a:t>
            </a:r>
            <a:r>
              <a:rPr lang="hr-HR" dirty="0" smtClean="0">
                <a:solidFill>
                  <a:srgbClr val="002060"/>
                </a:solidFill>
              </a:rPr>
              <a:t>jezgri zbog uštede struje</a:t>
            </a:r>
          </a:p>
          <a:p>
            <a:pPr marL="285750" indent="-285750">
              <a:buFontTx/>
              <a:buChar char="-"/>
            </a:pPr>
            <a:r>
              <a:rPr lang="hr-HR" dirty="0" smtClean="0">
                <a:solidFill>
                  <a:srgbClr val="002060"/>
                </a:solidFill>
              </a:rPr>
              <a:t>Više jezgri omogučuje obavljanje više zadataka istovremeno</a:t>
            </a:r>
          </a:p>
          <a:p>
            <a:endParaRPr lang="hr-HR" b="1" dirty="0" smtClean="0">
              <a:solidFill>
                <a:srgbClr val="0070C0"/>
              </a:solidFill>
            </a:endParaRPr>
          </a:p>
          <a:p>
            <a:r>
              <a:rPr lang="hr-HR" b="1" dirty="0" smtClean="0"/>
              <a:t> </a:t>
            </a:r>
            <a:r>
              <a:rPr lang="hr-HR" sz="2000" b="1" dirty="0" smtClean="0">
                <a:solidFill>
                  <a:srgbClr val="FF0000"/>
                </a:solidFill>
              </a:rPr>
              <a:t>Mana :</a:t>
            </a:r>
            <a:endParaRPr lang="hr-HR" b="1" dirty="0" smtClean="0">
              <a:solidFill>
                <a:srgbClr val="FF0000"/>
              </a:solidFill>
            </a:endParaRPr>
          </a:p>
          <a:p>
            <a:pPr marL="285750" indent="-285750">
              <a:buFontTx/>
              <a:buChar char="-"/>
            </a:pPr>
            <a:r>
              <a:rPr lang="hr-HR" dirty="0" smtClean="0"/>
              <a:t>RAM može usporiti procesor (nije dovoljno brz – ne šalje podatke dovoljno brzo procesoru…)</a:t>
            </a:r>
            <a:endParaRPr lang="hr-HR" dirty="0"/>
          </a:p>
          <a:p>
            <a:pPr marL="285750" indent="-285750">
              <a:buFontTx/>
              <a:buChar char="-"/>
            </a:pPr>
            <a:r>
              <a:rPr lang="hr-HR" dirty="0" smtClean="0"/>
              <a:t>Pojedine </a:t>
            </a:r>
            <a:r>
              <a:rPr lang="hr-HR" dirty="0"/>
              <a:t>jezgre mogu biti sporije od </a:t>
            </a:r>
            <a:r>
              <a:rPr lang="hr-HR" dirty="0" smtClean="0"/>
              <a:t>drugih</a:t>
            </a:r>
            <a:endParaRPr lang="hr-HR" dirty="0"/>
          </a:p>
          <a:p>
            <a:pPr marL="285750" indent="-285750">
              <a:buFontTx/>
              <a:buChar char="-"/>
            </a:pPr>
            <a:r>
              <a:rPr lang="hr-HR" dirty="0"/>
              <a:t>Performansa višejezgrenih procesora najviše ovise o kodu </a:t>
            </a:r>
            <a:r>
              <a:rPr lang="hr-HR" dirty="0" smtClean="0"/>
              <a:t>programa - </a:t>
            </a:r>
            <a:r>
              <a:rPr lang="hr-HR" dirty="0"/>
              <a:t>je li kod napravljen da koristi više jezgri</a:t>
            </a:r>
          </a:p>
          <a:p>
            <a:pPr marL="285750" indent="-285750">
              <a:buFontTx/>
              <a:buChar char="-"/>
            </a:pPr>
            <a:endParaRPr lang="hr-HR" b="1" dirty="0"/>
          </a:p>
          <a:p>
            <a:pPr marL="285750" indent="-285750">
              <a:buFontTx/>
              <a:buChar char="-"/>
            </a:pPr>
            <a:endParaRPr lang="hr-HR" b="1" dirty="0" smtClean="0"/>
          </a:p>
          <a:p>
            <a:pPr marL="285750" indent="-285750">
              <a:buFontTx/>
              <a:buChar char="-"/>
            </a:pPr>
            <a:endParaRPr lang="hr-HR" b="1" dirty="0"/>
          </a:p>
        </p:txBody>
      </p:sp>
    </p:spTree>
    <p:extLst>
      <p:ext uri="{BB962C8B-B14F-4D97-AF65-F5344CB8AC3E}">
        <p14:creationId xmlns:p14="http://schemas.microsoft.com/office/powerpoint/2010/main" xmlns="" val="39741364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Komunikacija između jezgra</a:t>
            </a:r>
            <a:endParaRPr lang="hr-HR" dirty="0"/>
          </a:p>
        </p:txBody>
      </p:sp>
      <p:sp>
        <p:nvSpPr>
          <p:cNvPr id="3" name="TextBox 2"/>
          <p:cNvSpPr txBox="1"/>
          <p:nvPr/>
        </p:nvSpPr>
        <p:spPr>
          <a:xfrm>
            <a:off x="0" y="1052735"/>
            <a:ext cx="9144000" cy="1631216"/>
          </a:xfrm>
          <a:prstGeom prst="rect">
            <a:avLst/>
          </a:prstGeom>
          <a:noFill/>
        </p:spPr>
        <p:txBody>
          <a:bodyPr wrap="square" rtlCol="0">
            <a:spAutoFit/>
          </a:bodyPr>
          <a:lstStyle/>
          <a:p>
            <a:pPr marL="285750" indent="-285750">
              <a:buFontTx/>
              <a:buChar char="-"/>
            </a:pPr>
            <a:r>
              <a:rPr lang="hr-HR" sz="2000" b="1" dirty="0" smtClean="0"/>
              <a:t>Jezgre mogu međusobno komunicirati :</a:t>
            </a:r>
          </a:p>
          <a:p>
            <a:r>
              <a:rPr lang="hr-HR" sz="2000" b="1" dirty="0" smtClean="0"/>
              <a:t>        1. pomoću </a:t>
            </a:r>
            <a:r>
              <a:rPr lang="hr-HR" sz="2000" b="1" dirty="0" smtClean="0"/>
              <a:t>komunikacijske </a:t>
            </a:r>
            <a:r>
              <a:rPr lang="hr-HR" sz="2000" b="1" dirty="0" smtClean="0"/>
              <a:t>sabirnica  (imaju zajedničku memoriju)  sl.(a)</a:t>
            </a:r>
          </a:p>
          <a:p>
            <a:r>
              <a:rPr lang="hr-HR" sz="2000" b="1" dirty="0" smtClean="0"/>
              <a:t>        2. povezivanjem u jednu mrežu </a:t>
            </a:r>
            <a:r>
              <a:rPr lang="hr-HR" sz="2000" b="1" dirty="0"/>
              <a:t>(imaju </a:t>
            </a:r>
            <a:r>
              <a:rPr lang="hr-HR" sz="2000" b="1" dirty="0" smtClean="0"/>
              <a:t>svoju posebnu </a:t>
            </a:r>
            <a:r>
              <a:rPr lang="hr-HR" sz="2000" b="1" dirty="0"/>
              <a:t>memoriju) </a:t>
            </a:r>
            <a:r>
              <a:rPr lang="hr-HR" sz="2000" b="1" dirty="0" smtClean="0"/>
              <a:t>    sl.(b)</a:t>
            </a:r>
            <a:endParaRPr lang="hr-HR" sz="2000" b="1" dirty="0"/>
          </a:p>
          <a:p>
            <a:endParaRPr lang="hr-HR" sz="2000" b="1" dirty="0"/>
          </a:p>
          <a:p>
            <a:endParaRPr lang="hr-HR" sz="2000" b="1" dirty="0"/>
          </a:p>
        </p:txBody>
      </p:sp>
      <p:pic>
        <p:nvPicPr>
          <p:cNvPr id="3074" name="Picture 2" descr="C:\Users\Tin-admin\Desktop\qwdqad1111.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 y="3573016"/>
            <a:ext cx="9135199" cy="329129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5360686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243408"/>
            <a:ext cx="8343900" cy="914400"/>
          </a:xfrm>
        </p:spPr>
        <p:txBody>
          <a:bodyPr>
            <a:normAutofit fontScale="90000"/>
          </a:bodyPr>
          <a:lstStyle/>
          <a:p>
            <a:r>
              <a:rPr lang="hr-HR" dirty="0" smtClean="0"/>
              <a:t>Kako višejezgreni procesor obrađuje podatke</a:t>
            </a:r>
            <a:endParaRPr lang="hr-HR" dirty="0"/>
          </a:p>
        </p:txBody>
      </p:sp>
      <p:pic>
        <p:nvPicPr>
          <p:cNvPr id="2050" name="Picture 2" descr="C:\Users\Tin-admin\Desktop\nvidia-tegra-2-example.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403648" y="1844824"/>
            <a:ext cx="5635605" cy="4896544"/>
          </a:xfrm>
          <a:prstGeom prst="rect">
            <a:avLst/>
          </a:prstGeom>
          <a:noFill/>
          <a:extLst>
            <a:ext uri="{909E8E84-426E-40DD-AFC4-6F175D3DCCD1}">
              <a14:hiddenFill xmlns:a14="http://schemas.microsoft.com/office/drawing/2010/main" xmlns="">
                <a:solidFill>
                  <a:srgbClr val="FFFFFF"/>
                </a:solidFill>
              </a14:hiddenFill>
            </a:ext>
          </a:extLst>
        </p:spPr>
      </p:pic>
      <p:sp>
        <p:nvSpPr>
          <p:cNvPr id="3" name="TextBox 2"/>
          <p:cNvSpPr txBox="1"/>
          <p:nvPr/>
        </p:nvSpPr>
        <p:spPr>
          <a:xfrm>
            <a:off x="179512" y="476672"/>
            <a:ext cx="8424936" cy="1323439"/>
          </a:xfrm>
          <a:prstGeom prst="rect">
            <a:avLst/>
          </a:prstGeom>
          <a:noFill/>
        </p:spPr>
        <p:txBody>
          <a:bodyPr wrap="square" rtlCol="0">
            <a:spAutoFit/>
          </a:bodyPr>
          <a:lstStyle/>
          <a:p>
            <a:r>
              <a:rPr lang="hr-HR" dirty="0" smtClean="0"/>
              <a:t>-  </a:t>
            </a:r>
            <a:r>
              <a:rPr lang="hr-HR" sz="2000" b="1" dirty="0" smtClean="0"/>
              <a:t>višejezgreni procesor paralelno obrađuje podatke</a:t>
            </a:r>
          </a:p>
          <a:p>
            <a:r>
              <a:rPr lang="hr-HR" sz="2000" b="1" dirty="0" smtClean="0"/>
              <a:t>-  jezgre imaju manji takt</a:t>
            </a:r>
          </a:p>
          <a:p>
            <a:r>
              <a:rPr lang="hr-HR" sz="2000" b="1" dirty="0" smtClean="0"/>
              <a:t>-  jezgre dijele podatke, zbog toga se manje griju i mogu sporije raditi </a:t>
            </a:r>
          </a:p>
          <a:p>
            <a:r>
              <a:rPr lang="hr-HR" sz="2000" b="1" dirty="0" smtClean="0"/>
              <a:t>-  Troše manje struje jer rade na manjem naponu</a:t>
            </a:r>
            <a:endParaRPr lang="hr-HR" sz="2000" b="1" dirty="0"/>
          </a:p>
        </p:txBody>
      </p:sp>
    </p:spTree>
    <p:extLst>
      <p:ext uri="{BB962C8B-B14F-4D97-AF65-F5344CB8AC3E}">
        <p14:creationId xmlns:p14="http://schemas.microsoft.com/office/powerpoint/2010/main" xmlns="" val="20956964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1750" y="0"/>
            <a:ext cx="7520940" cy="1152128"/>
          </a:xfrm>
        </p:spPr>
        <p:txBody>
          <a:bodyPr>
            <a:normAutofit/>
          </a:bodyPr>
          <a:lstStyle/>
          <a:p>
            <a:r>
              <a:rPr lang="hr-HR" b="1" dirty="0">
                <a:solidFill>
                  <a:srgbClr val="00B0F0"/>
                </a:solidFill>
              </a:rPr>
              <a:t>Mooreov zakon</a:t>
            </a:r>
            <a:br>
              <a:rPr lang="hr-HR" b="1" dirty="0">
                <a:solidFill>
                  <a:srgbClr val="00B0F0"/>
                </a:solidFill>
              </a:rPr>
            </a:br>
            <a:endParaRPr lang="hr-HR" dirty="0">
              <a:solidFill>
                <a:srgbClr val="00B0F0"/>
              </a:solidFill>
            </a:endParaRPr>
          </a:p>
        </p:txBody>
      </p:sp>
      <p:sp>
        <p:nvSpPr>
          <p:cNvPr id="3" name="TextBox 2"/>
          <p:cNvSpPr txBox="1"/>
          <p:nvPr/>
        </p:nvSpPr>
        <p:spPr>
          <a:xfrm>
            <a:off x="15829" y="620688"/>
            <a:ext cx="9144000" cy="1938992"/>
          </a:xfrm>
          <a:prstGeom prst="rect">
            <a:avLst/>
          </a:prstGeom>
          <a:noFill/>
        </p:spPr>
        <p:txBody>
          <a:bodyPr wrap="square" rtlCol="0">
            <a:spAutoFit/>
          </a:bodyPr>
          <a:lstStyle/>
          <a:p>
            <a:pPr marL="285750" indent="-285750">
              <a:buFontTx/>
              <a:buChar char="-"/>
            </a:pPr>
            <a:r>
              <a:rPr lang="hr-HR" sz="2400" b="1" dirty="0">
                <a:solidFill>
                  <a:srgbClr val="0070C0"/>
                </a:solidFill>
              </a:rPr>
              <a:t>Jedan od vodećih principa </a:t>
            </a:r>
            <a:r>
              <a:rPr lang="hr-HR" sz="2400" b="1" dirty="0" smtClean="0">
                <a:solidFill>
                  <a:srgbClr val="0070C0"/>
                </a:solidFill>
              </a:rPr>
              <a:t>arhitekture procesora</a:t>
            </a:r>
          </a:p>
          <a:p>
            <a:pPr marL="285750" indent="-285750">
              <a:buFontTx/>
              <a:buChar char="-"/>
            </a:pPr>
            <a:r>
              <a:rPr lang="hr-HR" sz="2400" b="1" dirty="0" smtClean="0">
                <a:solidFill>
                  <a:srgbClr val="0070C0"/>
                </a:solidFill>
              </a:rPr>
              <a:t>Sam Gordon Moore</a:t>
            </a:r>
            <a:r>
              <a:rPr lang="hr-HR" sz="2400" b="1" dirty="0">
                <a:solidFill>
                  <a:srgbClr val="0070C0"/>
                </a:solidFill>
              </a:rPr>
              <a:t> </a:t>
            </a:r>
            <a:r>
              <a:rPr lang="hr-HR" sz="2400" b="1" dirty="0" smtClean="0">
                <a:solidFill>
                  <a:srgbClr val="0070C0"/>
                </a:solidFill>
              </a:rPr>
              <a:t>(suosnivač </a:t>
            </a:r>
            <a:r>
              <a:rPr lang="hr-HR" sz="2400" b="1" dirty="0">
                <a:solidFill>
                  <a:srgbClr val="0070C0"/>
                </a:solidFill>
              </a:rPr>
              <a:t>tvrtke </a:t>
            </a:r>
            <a:r>
              <a:rPr lang="hr-HR" sz="2400" b="1" dirty="0" smtClean="0">
                <a:solidFill>
                  <a:srgbClr val="0070C0"/>
                </a:solidFill>
              </a:rPr>
              <a:t>Intel)  izjavio </a:t>
            </a:r>
            <a:r>
              <a:rPr lang="hr-HR" sz="2400" b="1" dirty="0">
                <a:solidFill>
                  <a:srgbClr val="0070C0"/>
                </a:solidFill>
              </a:rPr>
              <a:t>je: „ </a:t>
            </a:r>
            <a:r>
              <a:rPr lang="hr-HR" sz="2400" b="1" dirty="0">
                <a:solidFill>
                  <a:srgbClr val="00B050"/>
                </a:solidFill>
              </a:rPr>
              <a:t>Broj tranzistora koji se po </a:t>
            </a:r>
            <a:r>
              <a:rPr lang="hr-HR" sz="2400" b="1" dirty="0" smtClean="0">
                <a:solidFill>
                  <a:srgbClr val="00B050"/>
                </a:solidFill>
              </a:rPr>
              <a:t>najpovoljnijoj </a:t>
            </a:r>
            <a:r>
              <a:rPr lang="hr-HR" sz="2400" b="1" dirty="0">
                <a:solidFill>
                  <a:srgbClr val="00B050"/>
                </a:solidFill>
              </a:rPr>
              <a:t>cijeni mogu smijestiti na čip </a:t>
            </a:r>
            <a:r>
              <a:rPr lang="hr-HR" sz="2400" b="1" dirty="0" smtClean="0">
                <a:solidFill>
                  <a:srgbClr val="00B050"/>
                </a:solidFill>
              </a:rPr>
              <a:t>udvostručavati </a:t>
            </a:r>
            <a:r>
              <a:rPr lang="hr-HR" sz="2400" b="1" dirty="0">
                <a:solidFill>
                  <a:srgbClr val="00B050"/>
                </a:solidFill>
              </a:rPr>
              <a:t>će se otprilike svake 2 godine</a:t>
            </a:r>
            <a:r>
              <a:rPr lang="hr-HR" sz="2400" b="1" dirty="0" smtClean="0">
                <a:solidFill>
                  <a:srgbClr val="0070C0"/>
                </a:solidFill>
              </a:rPr>
              <a:t>“. </a:t>
            </a:r>
            <a:endParaRPr lang="hr-HR" sz="2400" b="1" dirty="0">
              <a:solidFill>
                <a:srgbClr val="0070C0"/>
              </a:solidFill>
            </a:endParaRPr>
          </a:p>
          <a:p>
            <a:pPr marL="285750" indent="-285750">
              <a:buFontTx/>
              <a:buChar char="-"/>
            </a:pPr>
            <a:r>
              <a:rPr lang="hr-HR" sz="2400" b="1" dirty="0" smtClean="0">
                <a:solidFill>
                  <a:srgbClr val="0070C0"/>
                </a:solidFill>
              </a:rPr>
              <a:t>tu </a:t>
            </a:r>
            <a:r>
              <a:rPr lang="hr-HR" sz="2400" b="1" dirty="0">
                <a:solidFill>
                  <a:srgbClr val="0070C0"/>
                </a:solidFill>
              </a:rPr>
              <a:t>rečenicu </a:t>
            </a:r>
            <a:r>
              <a:rPr lang="hr-HR" sz="2400" b="1" dirty="0" smtClean="0">
                <a:solidFill>
                  <a:srgbClr val="0070C0"/>
                </a:solidFill>
              </a:rPr>
              <a:t>objavio je u </a:t>
            </a:r>
            <a:r>
              <a:rPr lang="hr-HR" sz="2400" b="1" dirty="0">
                <a:solidFill>
                  <a:srgbClr val="0070C0"/>
                </a:solidFill>
              </a:rPr>
              <a:t>časopisu </a:t>
            </a:r>
            <a:r>
              <a:rPr lang="hr-HR" sz="2400" b="1" i="1" dirty="0" smtClean="0">
                <a:solidFill>
                  <a:srgbClr val="0070C0"/>
                </a:solidFill>
              </a:rPr>
              <a:t>Electronics</a:t>
            </a:r>
            <a:r>
              <a:rPr lang="hr-HR" sz="2400" b="1" dirty="0" smtClean="0">
                <a:solidFill>
                  <a:srgbClr val="0070C0"/>
                </a:solidFill>
              </a:rPr>
              <a:t> </a:t>
            </a:r>
            <a:r>
              <a:rPr lang="hr-HR" sz="2400" b="1" dirty="0">
                <a:solidFill>
                  <a:srgbClr val="0070C0"/>
                </a:solidFill>
              </a:rPr>
              <a:t>19. </a:t>
            </a:r>
            <a:r>
              <a:rPr lang="hr-HR" sz="2400" b="1" dirty="0" smtClean="0">
                <a:solidFill>
                  <a:srgbClr val="0070C0"/>
                </a:solidFill>
              </a:rPr>
              <a:t>4. </a:t>
            </a:r>
            <a:r>
              <a:rPr lang="hr-HR" sz="2400" b="1" dirty="0">
                <a:solidFill>
                  <a:srgbClr val="0070C0"/>
                </a:solidFill>
              </a:rPr>
              <a:t>1965. </a:t>
            </a:r>
            <a:r>
              <a:rPr lang="hr-HR" sz="2400" b="1" dirty="0" smtClean="0">
                <a:solidFill>
                  <a:srgbClr val="0070C0"/>
                </a:solidFill>
              </a:rPr>
              <a:t>godine</a:t>
            </a:r>
          </a:p>
        </p:txBody>
      </p:sp>
      <p:pic>
        <p:nvPicPr>
          <p:cNvPr id="1026" name="Picture 2" descr="C:\Users\Tin-admin\Desktop\800px-Transistor_Count_and_Moore's_Law_-_2011.svg.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187624" y="2420888"/>
            <a:ext cx="6336704" cy="465194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93251650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407696" y="476672"/>
            <a:ext cx="2736304" cy="3096344"/>
          </a:xfrm>
        </p:spPr>
        <p:txBody>
          <a:bodyPr/>
          <a:lstStyle/>
          <a:p>
            <a:pPr algn="ctr"/>
            <a:r>
              <a:rPr lang="hr-HR" dirty="0" smtClean="0"/>
              <a:t>PLATFORME </a:t>
            </a:r>
            <a:br>
              <a:rPr lang="hr-HR" dirty="0" smtClean="0"/>
            </a:br>
            <a:r>
              <a:rPr lang="hr-HR" dirty="0" smtClean="0"/>
              <a:t>I </a:t>
            </a:r>
            <a:br>
              <a:rPr lang="hr-HR" dirty="0" smtClean="0"/>
            </a:br>
            <a:r>
              <a:rPr lang="hr-HR" dirty="0" smtClean="0"/>
              <a:t>ARHITEKTURE</a:t>
            </a:r>
            <a:endParaRPr lang="hr-HR" dirty="0"/>
          </a:p>
        </p:txBody>
      </p:sp>
      <p:sp>
        <p:nvSpPr>
          <p:cNvPr id="3" name="TextBox 2"/>
          <p:cNvSpPr txBox="1"/>
          <p:nvPr/>
        </p:nvSpPr>
        <p:spPr>
          <a:xfrm>
            <a:off x="0" y="1484784"/>
            <a:ext cx="9144000" cy="2308324"/>
          </a:xfrm>
          <a:prstGeom prst="rect">
            <a:avLst/>
          </a:prstGeom>
          <a:noFill/>
        </p:spPr>
        <p:txBody>
          <a:bodyPr wrap="square" rtlCol="0">
            <a:spAutoFit/>
          </a:bodyPr>
          <a:lstStyle/>
          <a:p>
            <a:endParaRPr lang="hr-HR" dirty="0" smtClean="0"/>
          </a:p>
          <a:p>
            <a:endParaRPr lang="hr-HR" dirty="0" smtClean="0"/>
          </a:p>
          <a:p>
            <a:endParaRPr lang="hr-HR" dirty="0"/>
          </a:p>
          <a:p>
            <a:endParaRPr lang="hr-HR" dirty="0" smtClean="0"/>
          </a:p>
          <a:p>
            <a:endParaRPr lang="hr-HR" dirty="0"/>
          </a:p>
          <a:p>
            <a:endParaRPr lang="hr-HR" dirty="0" smtClean="0"/>
          </a:p>
          <a:p>
            <a:endParaRPr lang="hr-HR" dirty="0"/>
          </a:p>
          <a:p>
            <a:endParaRPr lang="hr-HR" dirty="0"/>
          </a:p>
        </p:txBody>
      </p:sp>
      <p:pic>
        <p:nvPicPr>
          <p:cNvPr id="2049" name="Picture 1"/>
          <p:cNvPicPr>
            <a:picLocks noChangeAspect="1" noChangeArrowheads="1"/>
          </p:cNvPicPr>
          <p:nvPr/>
        </p:nvPicPr>
        <p:blipFill>
          <a:blip r:embed="rId2" cstate="print"/>
          <a:srcRect/>
          <a:stretch>
            <a:fillRect/>
          </a:stretch>
        </p:blipFill>
        <p:spPr bwMode="auto">
          <a:xfrm>
            <a:off x="251520" y="0"/>
            <a:ext cx="6429730" cy="6669360"/>
          </a:xfrm>
          <a:prstGeom prst="rect">
            <a:avLst/>
          </a:prstGeom>
          <a:noFill/>
          <a:ln w="9525">
            <a:noFill/>
            <a:miter lim="800000"/>
            <a:headEnd/>
            <a:tailEnd/>
          </a:ln>
        </p:spPr>
      </p:pic>
    </p:spTree>
    <p:extLst>
      <p:ext uri="{BB962C8B-B14F-4D97-AF65-F5344CB8AC3E}">
        <p14:creationId xmlns:p14="http://schemas.microsoft.com/office/powerpoint/2010/main" xmlns="" val="37071061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407696" y="0"/>
            <a:ext cx="2736304" cy="1728192"/>
          </a:xfrm>
        </p:spPr>
        <p:txBody>
          <a:bodyPr/>
          <a:lstStyle/>
          <a:p>
            <a:pPr algn="ctr"/>
            <a:r>
              <a:rPr lang="hr-HR" dirty="0" smtClean="0"/>
              <a:t>ALGORITMI</a:t>
            </a:r>
            <a:br>
              <a:rPr lang="hr-HR" dirty="0" smtClean="0"/>
            </a:br>
            <a:r>
              <a:rPr lang="hr-HR" dirty="0" smtClean="0"/>
              <a:t>I </a:t>
            </a:r>
            <a:br>
              <a:rPr lang="hr-HR" dirty="0" smtClean="0"/>
            </a:br>
            <a:r>
              <a:rPr lang="hr-HR" dirty="0" smtClean="0"/>
              <a:t>RAZVOJNI ALATI</a:t>
            </a:r>
            <a:endParaRPr lang="hr-HR" dirty="0"/>
          </a:p>
        </p:txBody>
      </p:sp>
      <p:sp>
        <p:nvSpPr>
          <p:cNvPr id="3" name="TextBox 2"/>
          <p:cNvSpPr txBox="1"/>
          <p:nvPr/>
        </p:nvSpPr>
        <p:spPr>
          <a:xfrm>
            <a:off x="0" y="1484784"/>
            <a:ext cx="9144000" cy="2308324"/>
          </a:xfrm>
          <a:prstGeom prst="rect">
            <a:avLst/>
          </a:prstGeom>
          <a:noFill/>
        </p:spPr>
        <p:txBody>
          <a:bodyPr wrap="square" rtlCol="0">
            <a:spAutoFit/>
          </a:bodyPr>
          <a:lstStyle/>
          <a:p>
            <a:endParaRPr lang="hr-HR" dirty="0" smtClean="0"/>
          </a:p>
          <a:p>
            <a:endParaRPr lang="hr-HR" dirty="0" smtClean="0"/>
          </a:p>
          <a:p>
            <a:endParaRPr lang="hr-HR" dirty="0"/>
          </a:p>
          <a:p>
            <a:endParaRPr lang="hr-HR" dirty="0" smtClean="0"/>
          </a:p>
          <a:p>
            <a:endParaRPr lang="hr-HR" dirty="0"/>
          </a:p>
          <a:p>
            <a:endParaRPr lang="hr-HR" dirty="0" smtClean="0"/>
          </a:p>
          <a:p>
            <a:endParaRPr lang="hr-HR" dirty="0"/>
          </a:p>
          <a:p>
            <a:endParaRPr lang="hr-HR" dirty="0"/>
          </a:p>
        </p:txBody>
      </p:sp>
      <p:pic>
        <p:nvPicPr>
          <p:cNvPr id="22530" name="Picture 2"/>
          <p:cNvPicPr>
            <a:picLocks noChangeAspect="1" noChangeArrowheads="1"/>
          </p:cNvPicPr>
          <p:nvPr/>
        </p:nvPicPr>
        <p:blipFill>
          <a:blip r:embed="rId2" cstate="print"/>
          <a:srcRect/>
          <a:stretch>
            <a:fillRect/>
          </a:stretch>
        </p:blipFill>
        <p:spPr bwMode="auto">
          <a:xfrm>
            <a:off x="0" y="260648"/>
            <a:ext cx="6368388" cy="2376264"/>
          </a:xfrm>
          <a:prstGeom prst="rect">
            <a:avLst/>
          </a:prstGeom>
          <a:noFill/>
          <a:ln w="9525">
            <a:noFill/>
            <a:miter lim="800000"/>
            <a:headEnd/>
            <a:tailEnd/>
          </a:ln>
        </p:spPr>
      </p:pic>
      <p:pic>
        <p:nvPicPr>
          <p:cNvPr id="22531" name="Picture 3"/>
          <p:cNvPicPr>
            <a:picLocks noChangeAspect="1" noChangeArrowheads="1"/>
          </p:cNvPicPr>
          <p:nvPr/>
        </p:nvPicPr>
        <p:blipFill>
          <a:blip r:embed="rId3" cstate="print"/>
          <a:srcRect/>
          <a:stretch>
            <a:fillRect/>
          </a:stretch>
        </p:blipFill>
        <p:spPr bwMode="auto">
          <a:xfrm>
            <a:off x="0" y="2636911"/>
            <a:ext cx="6372200" cy="2705279"/>
          </a:xfrm>
          <a:prstGeom prst="rect">
            <a:avLst/>
          </a:prstGeom>
          <a:noFill/>
          <a:ln w="9525">
            <a:noFill/>
            <a:miter lim="800000"/>
            <a:headEnd/>
            <a:tailEnd/>
          </a:ln>
        </p:spPr>
      </p:pic>
      <p:pic>
        <p:nvPicPr>
          <p:cNvPr id="22532" name="Picture 4"/>
          <p:cNvPicPr>
            <a:picLocks noChangeAspect="1" noChangeArrowheads="1"/>
          </p:cNvPicPr>
          <p:nvPr/>
        </p:nvPicPr>
        <p:blipFill>
          <a:blip r:embed="rId4" cstate="print"/>
          <a:srcRect/>
          <a:stretch>
            <a:fillRect/>
          </a:stretch>
        </p:blipFill>
        <p:spPr bwMode="auto">
          <a:xfrm>
            <a:off x="0" y="5373216"/>
            <a:ext cx="6372200" cy="1238444"/>
          </a:xfrm>
          <a:prstGeom prst="rect">
            <a:avLst/>
          </a:prstGeom>
          <a:noFill/>
          <a:ln w="9525">
            <a:noFill/>
            <a:miter lim="800000"/>
            <a:headEnd/>
            <a:tailEnd/>
          </a:ln>
        </p:spPr>
      </p:pic>
    </p:spTree>
    <p:extLst>
      <p:ext uri="{BB962C8B-B14F-4D97-AF65-F5344CB8AC3E}">
        <p14:creationId xmlns:p14="http://schemas.microsoft.com/office/powerpoint/2010/main" xmlns="" val="37071061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Izvori</a:t>
            </a:r>
            <a:endParaRPr lang="hr-HR" dirty="0"/>
          </a:p>
        </p:txBody>
      </p:sp>
      <p:sp>
        <p:nvSpPr>
          <p:cNvPr id="3" name="TextBox 2"/>
          <p:cNvSpPr txBox="1"/>
          <p:nvPr/>
        </p:nvSpPr>
        <p:spPr>
          <a:xfrm>
            <a:off x="0" y="1484784"/>
            <a:ext cx="9144000" cy="3970318"/>
          </a:xfrm>
          <a:prstGeom prst="rect">
            <a:avLst/>
          </a:prstGeom>
          <a:noFill/>
        </p:spPr>
        <p:txBody>
          <a:bodyPr wrap="square" rtlCol="0">
            <a:spAutoFit/>
          </a:bodyPr>
          <a:lstStyle/>
          <a:p>
            <a:r>
              <a:rPr lang="hr-HR" dirty="0">
                <a:hlinkClick r:id="rId2"/>
              </a:rPr>
              <a:t>https://</a:t>
            </a:r>
            <a:r>
              <a:rPr lang="hr-HR" dirty="0" smtClean="0">
                <a:hlinkClick r:id="rId2"/>
              </a:rPr>
              <a:t>www.scribd.com/doc/86790598/Procesori</a:t>
            </a:r>
            <a:endParaRPr lang="hr-HR" dirty="0" smtClean="0"/>
          </a:p>
          <a:p>
            <a:r>
              <a:rPr lang="hr-HR" dirty="0">
                <a:hlinkClick r:id="rId3"/>
              </a:rPr>
              <a:t>http://</a:t>
            </a:r>
            <a:r>
              <a:rPr lang="hr-HR" dirty="0" smtClean="0">
                <a:hlinkClick r:id="rId3"/>
              </a:rPr>
              <a:t>hr.wikipedia.org/wiki/Paralelna_obrada</a:t>
            </a:r>
            <a:endParaRPr lang="hr-HR" dirty="0" smtClean="0"/>
          </a:p>
          <a:p>
            <a:r>
              <a:rPr lang="hr-HR" dirty="0">
                <a:hlinkClick r:id="rId4"/>
              </a:rPr>
              <a:t>http://</a:t>
            </a:r>
            <a:r>
              <a:rPr lang="hr-HR" dirty="0" smtClean="0">
                <a:hlinkClick r:id="rId4"/>
              </a:rPr>
              <a:t>en.wikipedia.org/wiki/Moore%27s_law</a:t>
            </a:r>
            <a:endParaRPr lang="hr-HR" dirty="0" smtClean="0"/>
          </a:p>
          <a:p>
            <a:r>
              <a:rPr lang="hr-HR" dirty="0">
                <a:hlinkClick r:id="rId5"/>
              </a:rPr>
              <a:t>http://savremeniprocesori.wordpress.com/2013/04/18/3-visejezgreni-procesori</a:t>
            </a:r>
            <a:r>
              <a:rPr lang="hr-HR" dirty="0" smtClean="0">
                <a:hlinkClick r:id="rId5"/>
              </a:rPr>
              <a:t>/</a:t>
            </a:r>
            <a:endParaRPr lang="hr-HR" dirty="0" smtClean="0"/>
          </a:p>
          <a:p>
            <a:r>
              <a:rPr lang="hr-HR" dirty="0">
                <a:hlinkClick r:id="rId6"/>
              </a:rPr>
              <a:t>http://www.math.uniri.hr/~</a:t>
            </a:r>
            <a:r>
              <a:rPr lang="hr-HR" dirty="0" smtClean="0">
                <a:hlinkClick r:id="rId6"/>
              </a:rPr>
              <a:t>ajurasic/mravic.pdf</a:t>
            </a:r>
            <a:endParaRPr lang="hr-HR" dirty="0" smtClean="0"/>
          </a:p>
          <a:p>
            <a:r>
              <a:rPr lang="hr-HR" dirty="0">
                <a:hlinkClick r:id="rId7"/>
              </a:rPr>
              <a:t>http://</a:t>
            </a:r>
            <a:r>
              <a:rPr lang="hr-HR" dirty="0" smtClean="0">
                <a:hlinkClick r:id="rId7"/>
              </a:rPr>
              <a:t>www.csa.com/discoveryguides/multicore/review.pdf</a:t>
            </a:r>
            <a:endParaRPr lang="hr-HR" dirty="0" smtClean="0"/>
          </a:p>
          <a:p>
            <a:endParaRPr lang="hr-HR" dirty="0" smtClean="0"/>
          </a:p>
          <a:p>
            <a:endParaRPr lang="hr-HR" dirty="0" smtClean="0"/>
          </a:p>
          <a:p>
            <a:endParaRPr lang="hr-HR" dirty="0"/>
          </a:p>
          <a:p>
            <a:endParaRPr lang="hr-HR" dirty="0" smtClean="0"/>
          </a:p>
          <a:p>
            <a:endParaRPr lang="hr-HR" dirty="0"/>
          </a:p>
          <a:p>
            <a:endParaRPr lang="hr-HR" dirty="0" smtClean="0"/>
          </a:p>
          <a:p>
            <a:endParaRPr lang="hr-HR" dirty="0"/>
          </a:p>
          <a:p>
            <a:endParaRPr lang="hr-HR" dirty="0"/>
          </a:p>
        </p:txBody>
      </p:sp>
    </p:spTree>
    <p:extLst>
      <p:ext uri="{BB962C8B-B14F-4D97-AF65-F5344CB8AC3E}">
        <p14:creationId xmlns:p14="http://schemas.microsoft.com/office/powerpoint/2010/main" xmlns="" val="37071061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361153"/>
            <a:ext cx="9144000"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20. srpnja 1969. godine prva letjelica sa ljudskom posadom sletjela je na Mjesec.</a:t>
            </a:r>
            <a:endParaRPr kumimoji="0" lang="hr-HR" sz="2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hr-H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Računalo koje je tada asistiralo kod spu</a:t>
            </a:r>
            <a:r>
              <a:rPr kumimoji="0" lang="hr-HR" sz="2200" b="0" i="0" u="none" strike="noStrike" cap="none" normalizeH="0" baseline="0" dirty="0" smtClean="0">
                <a:ln>
                  <a:noFill/>
                </a:ln>
                <a:solidFill>
                  <a:schemeClr val="tx1"/>
                </a:solidFill>
                <a:effectLst/>
                <a:latin typeface="Calibri"/>
                <a:ea typeface="Calibri" pitchFamily="34" charset="0"/>
                <a:cs typeface="Times New Roman" pitchFamily="18" charset="0"/>
              </a:rPr>
              <a:t>š</a:t>
            </a:r>
            <a:r>
              <a:rPr kumimoji="0" lang="hr-H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tanja imalo je za to vrijeme nevjerojatnih 1000 </a:t>
            </a:r>
            <a:r>
              <a:rPr kumimoji="0" lang="hr-HR" sz="2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KHz</a:t>
            </a:r>
            <a:r>
              <a:rPr kumimoji="0" lang="hr-H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hr-HR" sz="2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tj</a:t>
            </a:r>
            <a:r>
              <a:rPr kumimoji="0" lang="hr-H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1 </a:t>
            </a:r>
            <a:r>
              <a:rPr kumimoji="0" lang="hr-HR" sz="2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MHz</a:t>
            </a:r>
            <a:r>
              <a:rPr kumimoji="0" lang="hr-H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hr-HR" sz="2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hr-H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Od tada, računalna snaga i brzina rada centralne procesorske jedinice napredovala je za svjetlosne godine.</a:t>
            </a:r>
          </a:p>
          <a:p>
            <a:pPr marL="0" marR="0" lvl="0" indent="0" algn="ctr" defTabSz="914400" rtl="0" eaLnBrk="0" fontAlgn="base" latinLnBrk="0" hangingPunct="0">
              <a:lnSpc>
                <a:spcPct val="100000"/>
              </a:lnSpc>
              <a:spcBef>
                <a:spcPct val="0"/>
              </a:spcBef>
              <a:spcAft>
                <a:spcPct val="0"/>
              </a:spcAft>
              <a:buClrTx/>
              <a:buSzTx/>
              <a:buFontTx/>
              <a:buNone/>
              <a:tabLst/>
            </a:pPr>
            <a:endParaRPr lang="hr-HR" sz="2200" dirty="0" smtClean="0">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hr-HR" sz="2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hr-H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Tijekom godina bilo je mnogo skepticizma oko razvoja računala i njihove snage, od toga da neće nikada doseći 20 </a:t>
            </a:r>
            <a:r>
              <a:rPr kumimoji="0" lang="hr-HR" sz="2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MHz</a:t>
            </a:r>
            <a:r>
              <a:rPr kumimoji="0" lang="hr-H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do toga da neće prijeći preko 1 </a:t>
            </a:r>
            <a:r>
              <a:rPr kumimoji="0" lang="hr-HR" sz="2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GHz</a:t>
            </a:r>
            <a:r>
              <a:rPr kumimoji="0" lang="hr-H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p>
          <a:p>
            <a:pPr marL="0" marR="0" lvl="0" indent="0" algn="ctr" defTabSz="914400" rtl="0" eaLnBrk="0" fontAlgn="base" latinLnBrk="0" hangingPunct="0">
              <a:lnSpc>
                <a:spcPct val="100000"/>
              </a:lnSpc>
              <a:spcBef>
                <a:spcPct val="0"/>
              </a:spcBef>
              <a:spcAft>
                <a:spcPct val="0"/>
              </a:spcAft>
              <a:buClrTx/>
              <a:buSzTx/>
              <a:buFontTx/>
              <a:buNone/>
              <a:tabLst/>
            </a:pPr>
            <a:endParaRPr lang="hr-HR" sz="2200" dirty="0" smtClean="0">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hr-HR" sz="2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hr-H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Jedan od osnivača Intela, </a:t>
            </a:r>
            <a:r>
              <a:rPr kumimoji="0" lang="hr-HR" sz="2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Gordon</a:t>
            </a:r>
            <a:r>
              <a:rPr kumimoji="0" lang="hr-H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E. Moore, davne 1965. dao je jedan od danas najpoznatijih zakona vezanih uz broj tranzistora u integriranim krugovima.</a:t>
            </a:r>
            <a:endParaRPr kumimoji="0" lang="hr-HR" sz="22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6017400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299598"/>
            <a:ext cx="91440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hr-HR" sz="2400" i="1" dirty="0" smtClean="0"/>
              <a:t>Taj zakon, poznat kao </a:t>
            </a:r>
            <a:r>
              <a:rPr lang="hr-HR" sz="2400" i="1" dirty="0" err="1" smtClean="0"/>
              <a:t>Mooreov</a:t>
            </a:r>
            <a:r>
              <a:rPr lang="hr-HR" sz="2400" i="1" dirty="0" smtClean="0"/>
              <a:t> zakon, kaže da će se svakih 24 mjeseca broj tranzistora u integriranim krugovima, uz minimalne troškove komponenti, udvostručavati. </a:t>
            </a:r>
          </a:p>
          <a:p>
            <a:pPr algn="ctr"/>
            <a:r>
              <a:rPr lang="hr-HR" sz="2400" i="1" dirty="0" smtClean="0"/>
              <a:t>Danas mnogi misle da se to odnosi na svakih 18 mjeseci, ali kako je sam G. Moore rekao, to se ipak odnosi na svaka 24 mjeseca. “ Složenost, uz minimalne troškove komponenti, povećava se približno za faktor dva po </a:t>
            </a:r>
            <a:r>
              <a:rPr lang="hr-HR" sz="2400" i="1" dirty="0" err="1" smtClean="0"/>
              <a:t>godini..</a:t>
            </a:r>
            <a:r>
              <a:rPr lang="hr-HR" sz="2400" i="1" dirty="0" smtClean="0"/>
              <a:t>. </a:t>
            </a:r>
          </a:p>
          <a:p>
            <a:pPr algn="ctr"/>
            <a:r>
              <a:rPr lang="hr-HR" sz="2400" i="1" dirty="0" smtClean="0"/>
              <a:t>Zasigurno, tijekom kraćeg perioda vremena, možemo očekivati da će se ovakav trend nastaviti, ako ne i još dodatno povećavati. </a:t>
            </a:r>
          </a:p>
          <a:p>
            <a:pPr algn="ctr"/>
            <a:r>
              <a:rPr lang="hr-HR" sz="2400" i="1" dirty="0" smtClean="0"/>
              <a:t>Tijekom dužeg razdoblja, trend povećanja složenosti ne možemo sa sigurnošću odrediti, iako nema razloga da ne vjerujemo da se neće promijeniti u sljedećih 10 godina. </a:t>
            </a:r>
          </a:p>
          <a:p>
            <a:pPr algn="ctr"/>
            <a:r>
              <a:rPr lang="hr-HR" sz="2400" i="1" dirty="0" smtClean="0"/>
              <a:t>To znači da će do 1975. broj komponenti po integriranom krugu uz minimalne troškove biti 65 000. Vjerujem da se tako veliki krug može napraviti na jednoj pločici.“ </a:t>
            </a:r>
            <a:endParaRPr lang="hr-HR" sz="2400" dirty="0"/>
          </a:p>
        </p:txBody>
      </p:sp>
    </p:spTree>
    <p:extLst>
      <p:ext uri="{BB962C8B-B14F-4D97-AF65-F5344CB8AC3E}">
        <p14:creationId xmlns:p14="http://schemas.microsoft.com/office/powerpoint/2010/main" xmlns="" val="6017400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2330922"/>
            <a:ext cx="91440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hr-HR" sz="2400" dirty="0" smtClean="0">
                <a:latin typeface="Times New Roman" pitchFamily="18" charset="0"/>
                <a:cs typeface="Times New Roman" pitchFamily="18" charset="0"/>
              </a:rPr>
              <a:t>Danas su stvari drugačije, znamo da je granica daljnjeg povećanja snage procesora približno dostignuta, više ne možemo očekivati da ćemo se moći pouzdat u </a:t>
            </a:r>
            <a:r>
              <a:rPr lang="hr-HR" sz="2400" dirty="0" err="1" smtClean="0">
                <a:latin typeface="Times New Roman" pitchFamily="18" charset="0"/>
                <a:cs typeface="Times New Roman" pitchFamily="18" charset="0"/>
              </a:rPr>
              <a:t>Mooreov</a:t>
            </a:r>
            <a:r>
              <a:rPr lang="hr-HR" sz="2400" dirty="0" smtClean="0">
                <a:latin typeface="Times New Roman" pitchFamily="18" charset="0"/>
                <a:cs typeface="Times New Roman" pitchFamily="18" charset="0"/>
              </a:rPr>
              <a:t> zakon, ili ipak ima drugih stvari na koje bi mogli primijeniti taj zakon? </a:t>
            </a:r>
            <a:endParaRPr lang="hr-HR"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6017400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609095"/>
            <a:ext cx="9144000" cy="455509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hr-HR" sz="2400" b="1" dirty="0" smtClean="0">
                <a:latin typeface="Times New Roman" pitchFamily="18" charset="0"/>
                <a:cs typeface="Times New Roman" pitchFamily="18" charset="0"/>
              </a:rPr>
              <a:t>OD JEDNOJEZGRENIH DO VIŠEJEZGRENIH PROCESORA</a:t>
            </a:r>
          </a:p>
          <a:p>
            <a:pPr algn="ctr"/>
            <a:r>
              <a:rPr lang="hr-HR" sz="2400" dirty="0" smtClean="0">
                <a:latin typeface="Times New Roman" pitchFamily="18" charset="0"/>
                <a:cs typeface="Times New Roman" pitchFamily="18" charset="0"/>
              </a:rPr>
              <a:t> </a:t>
            </a:r>
          </a:p>
          <a:p>
            <a:pPr algn="ctr"/>
            <a:r>
              <a:rPr lang="hr-HR" sz="2200" dirty="0" smtClean="0">
                <a:latin typeface="Times New Roman" pitchFamily="18" charset="0"/>
                <a:cs typeface="Times New Roman" pitchFamily="18" charset="0"/>
              </a:rPr>
              <a:t>Dok se proizvodna tehnologija sve više i više razvija, fizička ograničenja mikroelektroničkih elemenata baziranih na poluvodičima postala su jedna od glavnih briga u dizajniranju računalnih komponenti. </a:t>
            </a:r>
          </a:p>
          <a:p>
            <a:pPr algn="ctr"/>
            <a:endParaRPr lang="hr-HR" sz="2200" dirty="0" smtClean="0">
              <a:latin typeface="Times New Roman" pitchFamily="18" charset="0"/>
              <a:cs typeface="Times New Roman" pitchFamily="18" charset="0"/>
            </a:endParaRPr>
          </a:p>
          <a:p>
            <a:pPr algn="ctr"/>
            <a:r>
              <a:rPr lang="hr-HR" sz="2200" dirty="0" smtClean="0">
                <a:latin typeface="Times New Roman" pitchFamily="18" charset="0"/>
                <a:cs typeface="Times New Roman" pitchFamily="18" charset="0"/>
              </a:rPr>
              <a:t>Neki od efekata tih fizičkih ograničenja su velika disipacija topline (problem zagrijavanja) i problemi sinkronizacije podataka (gubitak podataka). </a:t>
            </a:r>
          </a:p>
          <a:p>
            <a:pPr algn="ctr"/>
            <a:endParaRPr lang="hr-HR" sz="2200" dirty="0" smtClean="0">
              <a:latin typeface="Times New Roman" pitchFamily="18" charset="0"/>
              <a:cs typeface="Times New Roman" pitchFamily="18" charset="0"/>
            </a:endParaRPr>
          </a:p>
          <a:p>
            <a:pPr algn="ctr"/>
            <a:r>
              <a:rPr lang="hr-HR" sz="2200" dirty="0" smtClean="0">
                <a:latin typeface="Times New Roman" pitchFamily="18" charset="0"/>
                <a:cs typeface="Times New Roman" pitchFamily="18" charset="0"/>
              </a:rPr>
              <a:t>Potreba za sve više kompleksnim i sposobnim procesorima dovela je proizvođače procesora do toga da različitim metodama ostvare ciljeve. </a:t>
            </a:r>
          </a:p>
          <a:p>
            <a:pPr algn="ctr"/>
            <a:endParaRPr lang="hr-HR" sz="2200" dirty="0" smtClean="0">
              <a:latin typeface="Times New Roman" pitchFamily="18" charset="0"/>
              <a:cs typeface="Times New Roman" pitchFamily="18" charset="0"/>
            </a:endParaRPr>
          </a:p>
          <a:p>
            <a:pPr algn="ctr"/>
            <a:r>
              <a:rPr lang="hr-HR" sz="2200" dirty="0" smtClean="0">
                <a:latin typeface="Times New Roman" pitchFamily="18" charset="0"/>
                <a:cs typeface="Times New Roman" pitchFamily="18" charset="0"/>
              </a:rPr>
              <a:t>Zato se proizvode </a:t>
            </a:r>
            <a:r>
              <a:rPr lang="hr-HR" sz="2200" dirty="0" err="1" smtClean="0">
                <a:latin typeface="Times New Roman" pitchFamily="18" charset="0"/>
                <a:cs typeface="Times New Roman" pitchFamily="18" charset="0"/>
              </a:rPr>
              <a:t>višejezgreni</a:t>
            </a:r>
            <a:r>
              <a:rPr lang="hr-HR" sz="2200" dirty="0" smtClean="0">
                <a:latin typeface="Times New Roman" pitchFamily="18" charset="0"/>
                <a:cs typeface="Times New Roman" pitchFamily="18" charset="0"/>
              </a:rPr>
              <a:t> procesori. </a:t>
            </a:r>
            <a:endParaRPr lang="hr-HR" sz="2200" dirty="0">
              <a:latin typeface="Times New Roman" pitchFamily="18" charset="0"/>
              <a:cs typeface="Times New Roman" pitchFamily="18" charset="0"/>
            </a:endParaRPr>
          </a:p>
        </p:txBody>
      </p:sp>
    </p:spTree>
    <p:extLst>
      <p:ext uri="{BB962C8B-B14F-4D97-AF65-F5344CB8AC3E}">
        <p14:creationId xmlns:p14="http://schemas.microsoft.com/office/powerpoint/2010/main" xmlns="" val="6017400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188640"/>
            <a:ext cx="9144000"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hr-HR" sz="2000" dirty="0" smtClean="0">
                <a:latin typeface="Times New Roman" pitchFamily="18" charset="0"/>
                <a:cs typeface="Times New Roman" pitchFamily="18" charset="0"/>
              </a:rPr>
              <a:t>U sljedećih nekoliko godina nesumnjivo je da možemo očekivati konstantno povećanje broja jezgri na jednom čipu. Sada se javlja prilika za ponovnu upotrebu </a:t>
            </a:r>
            <a:r>
              <a:rPr lang="hr-HR" sz="2000" dirty="0" err="1" smtClean="0">
                <a:latin typeface="Times New Roman" pitchFamily="18" charset="0"/>
                <a:cs typeface="Times New Roman" pitchFamily="18" charset="0"/>
              </a:rPr>
              <a:t>Mooreovog</a:t>
            </a:r>
            <a:r>
              <a:rPr lang="hr-HR" sz="2000" dirty="0" smtClean="0">
                <a:latin typeface="Times New Roman" pitchFamily="18" charset="0"/>
                <a:cs typeface="Times New Roman" pitchFamily="18" charset="0"/>
              </a:rPr>
              <a:t> zakona, ali u smislu povećanja broja jezgri, a ne tranzistora, no u kojem vremenskom periodu ostaje nepoznato. </a:t>
            </a:r>
          </a:p>
          <a:p>
            <a:pPr algn="ctr"/>
            <a:endParaRPr lang="hr-HR" sz="2000" dirty="0" smtClean="0">
              <a:latin typeface="Times New Roman" pitchFamily="18" charset="0"/>
              <a:cs typeface="Times New Roman" pitchFamily="18" charset="0"/>
            </a:endParaRPr>
          </a:p>
          <a:p>
            <a:pPr algn="ctr"/>
            <a:endParaRPr lang="hr-HR" sz="2000" dirty="0" smtClean="0">
              <a:latin typeface="Times New Roman" pitchFamily="18" charset="0"/>
              <a:cs typeface="Times New Roman" pitchFamily="18" charset="0"/>
            </a:endParaRPr>
          </a:p>
          <a:p>
            <a:pPr algn="ctr"/>
            <a:r>
              <a:rPr lang="hr-HR" sz="2000" dirty="0" smtClean="0">
                <a:latin typeface="Times New Roman" pitchFamily="18" charset="0"/>
                <a:cs typeface="Times New Roman" pitchFamily="18" charset="0"/>
              </a:rPr>
              <a:t>Također je za očekivati da će razvoj arhitekture procesora pratiti i mogućnosti njihovog programiranja, jer puno jezgri u procesoru ne znači ništa ako nemamo programsku podršku optimiziranu za izvođenje na takvim procesorima. </a:t>
            </a:r>
          </a:p>
          <a:p>
            <a:pPr algn="ctr"/>
            <a:endParaRPr lang="hr-HR" sz="2000" dirty="0" smtClean="0">
              <a:latin typeface="Times New Roman" pitchFamily="18" charset="0"/>
              <a:cs typeface="Times New Roman" pitchFamily="18" charset="0"/>
            </a:endParaRPr>
          </a:p>
          <a:p>
            <a:pPr algn="ctr"/>
            <a:endParaRPr lang="hr-HR" sz="2000" dirty="0" smtClean="0">
              <a:latin typeface="Times New Roman" pitchFamily="18" charset="0"/>
              <a:cs typeface="Times New Roman" pitchFamily="18" charset="0"/>
            </a:endParaRPr>
          </a:p>
          <a:p>
            <a:pPr algn="ctr"/>
            <a:r>
              <a:rPr lang="hr-HR" sz="2000" dirty="0" smtClean="0">
                <a:latin typeface="Times New Roman" pitchFamily="18" charset="0"/>
                <a:cs typeface="Times New Roman" pitchFamily="18" charset="0"/>
              </a:rPr>
              <a:t>Danas je trend takav da imamo '</a:t>
            </a:r>
            <a:r>
              <a:rPr lang="hr-HR" sz="2000" dirty="0" err="1" smtClean="0">
                <a:latin typeface="Times New Roman" pitchFamily="18" charset="0"/>
                <a:cs typeface="Times New Roman" pitchFamily="18" charset="0"/>
              </a:rPr>
              <a:t>višejezgrene</a:t>
            </a:r>
            <a:r>
              <a:rPr lang="hr-HR" sz="2000" dirty="0" smtClean="0">
                <a:latin typeface="Times New Roman" pitchFamily="18" charset="0"/>
                <a:cs typeface="Times New Roman" pitchFamily="18" charset="0"/>
              </a:rPr>
              <a:t> procesore' (</a:t>
            </a:r>
            <a:r>
              <a:rPr lang="hr-HR" sz="2000" dirty="0" err="1" smtClean="0">
                <a:latin typeface="Times New Roman" pitchFamily="18" charset="0"/>
                <a:cs typeface="Times New Roman" pitchFamily="18" charset="0"/>
              </a:rPr>
              <a:t>multi</a:t>
            </a:r>
            <a:r>
              <a:rPr lang="hr-HR" sz="2000" dirty="0" smtClean="0">
                <a:latin typeface="Times New Roman" pitchFamily="18" charset="0"/>
                <a:cs typeface="Times New Roman" pitchFamily="18" charset="0"/>
              </a:rPr>
              <a:t>- </a:t>
            </a:r>
            <a:r>
              <a:rPr lang="hr-HR" sz="2000" dirty="0" err="1" smtClean="0">
                <a:latin typeface="Times New Roman" pitchFamily="18" charset="0"/>
                <a:cs typeface="Times New Roman" pitchFamily="18" charset="0"/>
              </a:rPr>
              <a:t>core</a:t>
            </a:r>
            <a:r>
              <a:rPr lang="hr-HR" sz="2000" dirty="0" smtClean="0">
                <a:latin typeface="Times New Roman" pitchFamily="18" charset="0"/>
                <a:cs typeface="Times New Roman" pitchFamily="18" charset="0"/>
              </a:rPr>
              <a:t> </a:t>
            </a:r>
            <a:r>
              <a:rPr lang="hr-HR" sz="2000" dirty="0" err="1" smtClean="0">
                <a:latin typeface="Times New Roman" pitchFamily="18" charset="0"/>
                <a:cs typeface="Times New Roman" pitchFamily="18" charset="0"/>
              </a:rPr>
              <a:t>processors</a:t>
            </a:r>
            <a:r>
              <a:rPr lang="hr-HR" sz="2000" dirty="0" smtClean="0">
                <a:latin typeface="Times New Roman" pitchFamily="18" charset="0"/>
                <a:cs typeface="Times New Roman" pitchFamily="18" charset="0"/>
              </a:rPr>
              <a:t>,) sa dvije, četiri, osam jezgri, ali to se kreće prema '</a:t>
            </a:r>
            <a:r>
              <a:rPr lang="hr-HR" sz="2000" dirty="0" err="1" smtClean="0">
                <a:latin typeface="Times New Roman" pitchFamily="18" charset="0"/>
                <a:cs typeface="Times New Roman" pitchFamily="18" charset="0"/>
              </a:rPr>
              <a:t>punojezgrenim</a:t>
            </a:r>
            <a:r>
              <a:rPr lang="hr-HR" sz="2000" dirty="0" smtClean="0">
                <a:latin typeface="Times New Roman" pitchFamily="18" charset="0"/>
                <a:cs typeface="Times New Roman" pitchFamily="18" charset="0"/>
              </a:rPr>
              <a:t> procesorima' (</a:t>
            </a:r>
            <a:r>
              <a:rPr lang="hr-HR" sz="2000" dirty="0" err="1" smtClean="0">
                <a:latin typeface="Times New Roman" pitchFamily="18" charset="0"/>
                <a:cs typeface="Times New Roman" pitchFamily="18" charset="0"/>
              </a:rPr>
              <a:t>many</a:t>
            </a:r>
            <a:r>
              <a:rPr lang="hr-HR" sz="2000" dirty="0" smtClean="0">
                <a:latin typeface="Times New Roman" pitchFamily="18" charset="0"/>
                <a:cs typeface="Times New Roman" pitchFamily="18" charset="0"/>
              </a:rPr>
              <a:t>- </a:t>
            </a:r>
            <a:r>
              <a:rPr lang="hr-HR" sz="2000" dirty="0" err="1" smtClean="0">
                <a:latin typeface="Times New Roman" pitchFamily="18" charset="0"/>
                <a:cs typeface="Times New Roman" pitchFamily="18" charset="0"/>
              </a:rPr>
              <a:t>core</a:t>
            </a:r>
            <a:r>
              <a:rPr lang="hr-HR" sz="2000" dirty="0" smtClean="0">
                <a:latin typeface="Times New Roman" pitchFamily="18" charset="0"/>
                <a:cs typeface="Times New Roman" pitchFamily="18" charset="0"/>
              </a:rPr>
              <a:t> </a:t>
            </a:r>
            <a:r>
              <a:rPr lang="hr-HR" sz="2000" dirty="0" err="1" smtClean="0">
                <a:latin typeface="Times New Roman" pitchFamily="18" charset="0"/>
                <a:cs typeface="Times New Roman" pitchFamily="18" charset="0"/>
              </a:rPr>
              <a:t>processors</a:t>
            </a:r>
            <a:r>
              <a:rPr lang="hr-HR" sz="2000" dirty="0" smtClean="0">
                <a:latin typeface="Times New Roman" pitchFamily="18" charset="0"/>
                <a:cs typeface="Times New Roman" pitchFamily="18" charset="0"/>
              </a:rPr>
              <a:t>) koji će imati desetke ili stotine jezgri, ma kako god da nam se danas to nevjerojatno činilo. </a:t>
            </a:r>
          </a:p>
          <a:p>
            <a:pPr algn="ctr"/>
            <a:endParaRPr lang="hr-HR" sz="2000" dirty="0" smtClean="0">
              <a:latin typeface="Times New Roman" pitchFamily="18" charset="0"/>
              <a:cs typeface="Times New Roman" pitchFamily="18" charset="0"/>
            </a:endParaRPr>
          </a:p>
          <a:p>
            <a:pPr algn="ctr"/>
            <a:endParaRPr lang="hr-HR" sz="2000" dirty="0" smtClean="0">
              <a:latin typeface="Times New Roman" pitchFamily="18" charset="0"/>
              <a:cs typeface="Times New Roman" pitchFamily="18" charset="0"/>
            </a:endParaRPr>
          </a:p>
          <a:p>
            <a:pPr algn="ctr"/>
            <a:r>
              <a:rPr lang="hr-HR" sz="2000" dirty="0" err="1" smtClean="0">
                <a:latin typeface="Times New Roman" pitchFamily="18" charset="0"/>
                <a:cs typeface="Times New Roman" pitchFamily="18" charset="0"/>
              </a:rPr>
              <a:t>Višejezgreni</a:t>
            </a:r>
            <a:r>
              <a:rPr lang="hr-HR" sz="2000" dirty="0" smtClean="0">
                <a:latin typeface="Times New Roman" pitchFamily="18" charset="0"/>
                <a:cs typeface="Times New Roman" pitchFamily="18" charset="0"/>
              </a:rPr>
              <a:t> čipovi kombinirani sa </a:t>
            </a:r>
            <a:r>
              <a:rPr lang="hr-HR" sz="2000" dirty="0" err="1" smtClean="0">
                <a:latin typeface="Times New Roman" pitchFamily="18" charset="0"/>
                <a:cs typeface="Times New Roman" pitchFamily="18" charset="0"/>
              </a:rPr>
              <a:t>simultaneous</a:t>
            </a:r>
            <a:r>
              <a:rPr lang="hr-HR" sz="2000" dirty="0" smtClean="0">
                <a:latin typeface="Times New Roman" pitchFamily="18" charset="0"/>
                <a:cs typeface="Times New Roman" pitchFamily="18" charset="0"/>
              </a:rPr>
              <a:t> </a:t>
            </a:r>
            <a:r>
              <a:rPr lang="hr-HR" sz="2000" dirty="0" err="1" smtClean="0">
                <a:latin typeface="Times New Roman" pitchFamily="18" charset="0"/>
                <a:cs typeface="Times New Roman" pitchFamily="18" charset="0"/>
              </a:rPr>
              <a:t>multithreading</a:t>
            </a:r>
            <a:r>
              <a:rPr lang="hr-HR" sz="2000" dirty="0" smtClean="0">
                <a:latin typeface="Times New Roman" pitchFamily="18" charset="0"/>
                <a:cs typeface="Times New Roman" pitchFamily="18" charset="0"/>
              </a:rPr>
              <a:t>-om ili </a:t>
            </a:r>
            <a:r>
              <a:rPr lang="hr-HR" sz="2000" dirty="0" err="1" smtClean="0">
                <a:latin typeface="Times New Roman" pitchFamily="18" charset="0"/>
                <a:cs typeface="Times New Roman" pitchFamily="18" charset="0"/>
              </a:rPr>
              <a:t>hyperthreading</a:t>
            </a:r>
            <a:r>
              <a:rPr lang="hr-HR" sz="2000" dirty="0" smtClean="0">
                <a:latin typeface="Times New Roman" pitchFamily="18" charset="0"/>
                <a:cs typeface="Times New Roman" pitchFamily="18" charset="0"/>
              </a:rPr>
              <a:t> tehnologijom, te jezgre posebne namjene (</a:t>
            </a:r>
            <a:r>
              <a:rPr lang="hr-HR" sz="2000" dirty="0" err="1" smtClean="0">
                <a:latin typeface="Times New Roman" pitchFamily="18" charset="0"/>
                <a:cs typeface="Times New Roman" pitchFamily="18" charset="0"/>
              </a:rPr>
              <a:t>npr</a:t>
            </a:r>
            <a:r>
              <a:rPr lang="hr-HR" sz="2000" dirty="0" smtClean="0">
                <a:latin typeface="Times New Roman" pitchFamily="18" charset="0"/>
                <a:cs typeface="Times New Roman" pitchFamily="18" charset="0"/>
              </a:rPr>
              <a:t>. </a:t>
            </a:r>
            <a:r>
              <a:rPr lang="hr-HR" sz="2000" dirty="0" err="1" smtClean="0">
                <a:latin typeface="Times New Roman" pitchFamily="18" charset="0"/>
                <a:cs typeface="Times New Roman" pitchFamily="18" charset="0"/>
              </a:rPr>
              <a:t>graphics</a:t>
            </a:r>
            <a:r>
              <a:rPr lang="hr-HR" sz="2000" dirty="0" smtClean="0">
                <a:latin typeface="Times New Roman" pitchFamily="18" charset="0"/>
                <a:cs typeface="Times New Roman" pitchFamily="18" charset="0"/>
              </a:rPr>
              <a:t>-</a:t>
            </a:r>
            <a:r>
              <a:rPr lang="hr-HR" sz="2000" dirty="0" err="1" smtClean="0">
                <a:latin typeface="Times New Roman" pitchFamily="18" charset="0"/>
                <a:cs typeface="Times New Roman" pitchFamily="18" charset="0"/>
              </a:rPr>
              <a:t>processor</a:t>
            </a:r>
            <a:r>
              <a:rPr lang="hr-HR" sz="2000" dirty="0" smtClean="0">
                <a:latin typeface="Times New Roman" pitchFamily="18" charset="0"/>
                <a:cs typeface="Times New Roman" pitchFamily="18" charset="0"/>
              </a:rPr>
              <a:t> ili </a:t>
            </a:r>
            <a:r>
              <a:rPr lang="hr-HR" sz="2000" dirty="0" err="1" smtClean="0">
                <a:latin typeface="Times New Roman" pitchFamily="18" charset="0"/>
                <a:cs typeface="Times New Roman" pitchFamily="18" charset="0"/>
              </a:rPr>
              <a:t>phisycs</a:t>
            </a:r>
            <a:r>
              <a:rPr lang="hr-HR" sz="2000" dirty="0" smtClean="0">
                <a:latin typeface="Times New Roman" pitchFamily="18" charset="0"/>
                <a:cs typeface="Times New Roman" pitchFamily="18" charset="0"/>
              </a:rPr>
              <a:t>-</a:t>
            </a:r>
            <a:r>
              <a:rPr lang="hr-HR" sz="2000" dirty="0" err="1" smtClean="0">
                <a:latin typeface="Times New Roman" pitchFamily="18" charset="0"/>
                <a:cs typeface="Times New Roman" pitchFamily="18" charset="0"/>
              </a:rPr>
              <a:t>processor</a:t>
            </a:r>
            <a:r>
              <a:rPr lang="hr-HR" sz="2000" dirty="0" smtClean="0">
                <a:latin typeface="Times New Roman" pitchFamily="18" charset="0"/>
                <a:cs typeface="Times New Roman" pitchFamily="18" charset="0"/>
              </a:rPr>
              <a:t>), pokazuju svjetlu budućnost za dobitke u performansama.</a:t>
            </a:r>
            <a:endParaRPr lang="hr-HR" sz="2000" dirty="0">
              <a:latin typeface="Times New Roman" pitchFamily="18" charset="0"/>
              <a:cs typeface="Times New Roman" pitchFamily="18" charset="0"/>
            </a:endParaRPr>
          </a:p>
        </p:txBody>
      </p:sp>
    </p:spTree>
    <p:extLst>
      <p:ext uri="{BB962C8B-B14F-4D97-AF65-F5344CB8AC3E}">
        <p14:creationId xmlns:p14="http://schemas.microsoft.com/office/powerpoint/2010/main" xmlns="" val="6017400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p:cNvSpPr/>
          <p:nvPr/>
        </p:nvSpPr>
        <p:spPr>
          <a:xfrm>
            <a:off x="1403648" y="1772816"/>
            <a:ext cx="6336704" cy="2400657"/>
          </a:xfrm>
          <a:prstGeom prst="rect">
            <a:avLst/>
          </a:prstGeom>
        </p:spPr>
        <p:txBody>
          <a:bodyPr wrap="square">
            <a:spAutoFit/>
          </a:bodyPr>
          <a:lstStyle/>
          <a:p>
            <a:pPr algn="ctr"/>
            <a:r>
              <a:rPr lang="hr-HR" sz="3000" b="1" dirty="0" smtClean="0">
                <a:latin typeface="Times New Roman" pitchFamily="18" charset="0"/>
                <a:cs typeface="Times New Roman" pitchFamily="18" charset="0"/>
              </a:rPr>
              <a:t>KARAKTERISTIKE PROCESORA</a:t>
            </a:r>
          </a:p>
          <a:p>
            <a:endParaRPr lang="hr-HR" sz="3000" dirty="0" smtClean="0">
              <a:latin typeface="Times New Roman" pitchFamily="18" charset="0"/>
              <a:cs typeface="Times New Roman" pitchFamily="18" charset="0"/>
            </a:endParaRPr>
          </a:p>
          <a:p>
            <a:pPr marL="457200" indent="-457200">
              <a:buAutoNum type="arabicPeriod"/>
            </a:pPr>
            <a:r>
              <a:rPr lang="hr-HR" sz="3000" dirty="0" smtClean="0">
                <a:latin typeface="Times New Roman" pitchFamily="18" charset="0"/>
                <a:cs typeface="Times New Roman" pitchFamily="18" charset="0"/>
              </a:rPr>
              <a:t>FREKVENCIJA // radni takt </a:t>
            </a:r>
          </a:p>
          <a:p>
            <a:pPr marL="457200" indent="-457200">
              <a:buAutoNum type="arabicPeriod"/>
            </a:pPr>
            <a:r>
              <a:rPr lang="hr-HR" sz="3000" dirty="0" smtClean="0">
                <a:latin typeface="Times New Roman" pitchFamily="18" charset="0"/>
                <a:cs typeface="Times New Roman" pitchFamily="18" charset="0"/>
              </a:rPr>
              <a:t>DULJINA PODATAKA</a:t>
            </a:r>
          </a:p>
          <a:p>
            <a:pPr marL="457200" indent="-457200">
              <a:buAutoNum type="arabicPeriod"/>
            </a:pPr>
            <a:r>
              <a:rPr lang="hr-HR" sz="3000" dirty="0" smtClean="0">
                <a:latin typeface="Times New Roman" pitchFamily="18" charset="0"/>
                <a:cs typeface="Times New Roman" pitchFamily="18" charset="0"/>
              </a:rPr>
              <a:t>ARHITEKTURA</a:t>
            </a:r>
            <a:endParaRPr lang="hr-HR" sz="3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p:cNvSpPr/>
          <p:nvPr/>
        </p:nvSpPr>
        <p:spPr>
          <a:xfrm>
            <a:off x="179512" y="260648"/>
            <a:ext cx="8784976" cy="6432530"/>
          </a:xfrm>
          <a:prstGeom prst="rect">
            <a:avLst/>
          </a:prstGeom>
        </p:spPr>
        <p:txBody>
          <a:bodyPr wrap="square">
            <a:spAutoFit/>
          </a:bodyPr>
          <a:lstStyle/>
          <a:p>
            <a:r>
              <a:rPr lang="vi-VN" sz="2000" dirty="0" smtClean="0">
                <a:latin typeface="Times New Roman" pitchFamily="18" charset="0"/>
                <a:cs typeface="Times New Roman" pitchFamily="18" charset="0"/>
              </a:rPr>
              <a:t>Prvi procesor ili mikroprocesor je bio Intel 4004 napravljen 1971.</a:t>
            </a:r>
            <a:endParaRPr lang="hr-HR" sz="2000" dirty="0" smtClean="0">
              <a:latin typeface="Times New Roman" pitchFamily="18" charset="0"/>
              <a:cs typeface="Times New Roman" pitchFamily="18" charset="0"/>
            </a:endParaRPr>
          </a:p>
          <a:p>
            <a:r>
              <a:rPr lang="vi-VN" sz="2000" dirty="0" smtClean="0">
                <a:latin typeface="Times New Roman" pitchFamily="18" charset="0"/>
                <a:cs typeface="Times New Roman" pitchFamily="18" charset="0"/>
              </a:rPr>
              <a:t/>
            </a:r>
            <a:br>
              <a:rPr lang="vi-VN" sz="2000" dirty="0" smtClean="0">
                <a:latin typeface="Times New Roman" pitchFamily="18" charset="0"/>
                <a:cs typeface="Times New Roman" pitchFamily="18" charset="0"/>
              </a:rPr>
            </a:br>
            <a:r>
              <a:rPr lang="vi-VN" sz="2000" dirty="0" smtClean="0">
                <a:latin typeface="Times New Roman" pitchFamily="18" charset="0"/>
                <a:cs typeface="Times New Roman" pitchFamily="18" charset="0"/>
              </a:rPr>
              <a:t>Što znači da procesor ima </a:t>
            </a:r>
            <a:r>
              <a:rPr lang="vi-VN" sz="2400" b="1" dirty="0" smtClean="0">
                <a:solidFill>
                  <a:srgbClr val="FF0000"/>
                </a:solidFill>
                <a:latin typeface="Times New Roman" pitchFamily="18" charset="0"/>
                <a:cs typeface="Times New Roman" pitchFamily="18" charset="0"/>
              </a:rPr>
              <a:t>frekvenciju</a:t>
            </a:r>
            <a:r>
              <a:rPr lang="vi-VN" sz="2000" dirty="0" smtClean="0">
                <a:latin typeface="Times New Roman" pitchFamily="18" charset="0"/>
                <a:cs typeface="Times New Roman" pitchFamily="18" charset="0"/>
              </a:rPr>
              <a:t> od 3 GHz? Znači da u jednoj sekundi može izvesti tri milijarde osnovnih instrukcija. Bitno je naglasiti da brzina rada računala ne ovisi samo o brzini procesora, već i o karakteristikama drugih dijelova računala (veličini radne memorije, brzini pristupa podacima, propusnosti sabirnica…).</a:t>
            </a:r>
            <a:endParaRPr lang="hr-HR" sz="2000" dirty="0" smtClean="0">
              <a:latin typeface="Times New Roman" pitchFamily="18" charset="0"/>
              <a:cs typeface="Times New Roman" pitchFamily="18" charset="0"/>
            </a:endParaRPr>
          </a:p>
          <a:p>
            <a:r>
              <a:rPr lang="vi-VN" sz="2000" dirty="0" smtClean="0">
                <a:latin typeface="Times New Roman" pitchFamily="18" charset="0"/>
                <a:cs typeface="Times New Roman" pitchFamily="18" charset="0"/>
              </a:rPr>
              <a:t/>
            </a:r>
            <a:br>
              <a:rPr lang="vi-VN" sz="2000" dirty="0" smtClean="0">
                <a:latin typeface="Times New Roman" pitchFamily="18" charset="0"/>
                <a:cs typeface="Times New Roman" pitchFamily="18" charset="0"/>
              </a:rPr>
            </a:br>
            <a:r>
              <a:rPr lang="vi-VN" sz="2000" dirty="0" smtClean="0">
                <a:latin typeface="Times New Roman" pitchFamily="18" charset="0"/>
                <a:cs typeface="Times New Roman" pitchFamily="18" charset="0"/>
              </a:rPr>
              <a:t>Druga važna karakteristika procesora, koja utječe na njegovu snagu, </a:t>
            </a:r>
            <a:r>
              <a:rPr lang="vi-VN" sz="2400" b="1" dirty="0" smtClean="0">
                <a:solidFill>
                  <a:srgbClr val="FF0000"/>
                </a:solidFill>
                <a:latin typeface="Times New Roman" pitchFamily="18" charset="0"/>
                <a:cs typeface="Times New Roman" pitchFamily="18" charset="0"/>
              </a:rPr>
              <a:t>duljina</a:t>
            </a:r>
            <a:r>
              <a:rPr lang="vi-VN" sz="2000" dirty="0" smtClean="0">
                <a:latin typeface="Times New Roman" pitchFamily="18" charset="0"/>
                <a:cs typeface="Times New Roman" pitchFamily="18" charset="0"/>
              </a:rPr>
              <a:t> je </a:t>
            </a:r>
            <a:r>
              <a:rPr lang="vi-VN" sz="2400" b="1" dirty="0" smtClean="0">
                <a:solidFill>
                  <a:srgbClr val="FF0000"/>
                </a:solidFill>
                <a:latin typeface="Times New Roman" pitchFamily="18" charset="0"/>
                <a:cs typeface="Times New Roman" pitchFamily="18" charset="0"/>
              </a:rPr>
              <a:t>podatka</a:t>
            </a:r>
            <a:r>
              <a:rPr lang="vi-VN" sz="2000" dirty="0" smtClean="0">
                <a:latin typeface="Times New Roman" pitchFamily="18" charset="0"/>
                <a:cs typeface="Times New Roman" pitchFamily="18" charset="0"/>
              </a:rPr>
              <a:t> koji procesor može obraditi u jednome koraku. Trenutno je to duljina od 64 bita, a prije je ta duljina bila 32, 16, 8 bitova. To naravno ne znači da se u 32-bitnom procesoru nikako nisu mogli obraditi podaci dulji od 32 bita, nego znači da su se morali razlomiti u više dijelova i obrađivati u više koraka.</a:t>
            </a:r>
            <a:endParaRPr lang="hr-HR" sz="2000" dirty="0" smtClean="0">
              <a:latin typeface="Times New Roman" pitchFamily="18" charset="0"/>
              <a:cs typeface="Times New Roman" pitchFamily="18" charset="0"/>
            </a:endParaRPr>
          </a:p>
          <a:p>
            <a:r>
              <a:rPr lang="vi-VN" sz="2000" dirty="0" smtClean="0">
                <a:latin typeface="Times New Roman" pitchFamily="18" charset="0"/>
                <a:cs typeface="Times New Roman" pitchFamily="18" charset="0"/>
              </a:rPr>
              <a:t/>
            </a:r>
            <a:br>
              <a:rPr lang="vi-VN" sz="2000" dirty="0" smtClean="0">
                <a:latin typeface="Times New Roman" pitchFamily="18" charset="0"/>
                <a:cs typeface="Times New Roman" pitchFamily="18" charset="0"/>
              </a:rPr>
            </a:br>
            <a:r>
              <a:rPr lang="vi-VN" sz="2000" dirty="0" smtClean="0">
                <a:latin typeface="Times New Roman" pitchFamily="18" charset="0"/>
                <a:cs typeface="Times New Roman" pitchFamily="18" charset="0"/>
              </a:rPr>
              <a:t>Treća karakteristika, koja će nam određivati snagu procesora, njegova je </a:t>
            </a:r>
            <a:r>
              <a:rPr lang="vi-VN" sz="2400" b="1" dirty="0" smtClean="0">
                <a:solidFill>
                  <a:srgbClr val="FF0000"/>
                </a:solidFill>
                <a:latin typeface="Times New Roman" pitchFamily="18" charset="0"/>
                <a:cs typeface="Times New Roman" pitchFamily="18" charset="0"/>
              </a:rPr>
              <a:t>arhitektura</a:t>
            </a:r>
            <a:r>
              <a:rPr lang="vi-VN" sz="2000" dirty="0" smtClean="0">
                <a:latin typeface="Times New Roman" pitchFamily="18" charset="0"/>
                <a:cs typeface="Times New Roman" pitchFamily="18" charset="0"/>
              </a:rPr>
              <a:t>. U novije vrijeme koriste se tzv. višejezgreni procesori kod kojih se umjesto jedne jezgre, koja radi na jako visokoj radnoj frekvenciji, povezuje više jezgara koje rade na nižim frekvencijama. Naime, problem visokih radnih frekvencija uvijek je povezan s velikim zagrijavanjem procesora. Svaki procesor zato mora imati osigurano kvalitetno hlađenje</a:t>
            </a:r>
            <a:r>
              <a:rPr lang="hr-HR" sz="2000" dirty="0" smtClean="0">
                <a:latin typeface="Times New Roman" pitchFamily="18" charset="0"/>
                <a:cs typeface="Times New Roman" pitchFamily="18" charset="0"/>
              </a:rPr>
              <a:t>.</a:t>
            </a:r>
            <a:endParaRPr lang="hr-HR"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60648"/>
            <a:ext cx="8229600" cy="922114"/>
          </a:xfrm>
        </p:spPr>
        <p:txBody>
          <a:bodyPr>
            <a:normAutofit fontScale="90000"/>
          </a:bodyPr>
          <a:lstStyle/>
          <a:p>
            <a:r>
              <a:rPr lang="hr-HR" dirty="0" smtClean="0"/>
              <a:t>Uvod u procesor</a:t>
            </a:r>
            <a:br>
              <a:rPr lang="hr-HR" dirty="0" smtClean="0"/>
            </a:br>
            <a:r>
              <a:rPr lang="hr-HR" dirty="0" smtClean="0"/>
              <a:t/>
            </a:r>
            <a:br>
              <a:rPr lang="hr-HR" dirty="0" smtClean="0"/>
            </a:br>
            <a:endParaRPr lang="hr-HR" dirty="0"/>
          </a:p>
        </p:txBody>
      </p:sp>
      <p:sp>
        <p:nvSpPr>
          <p:cNvPr id="3" name="TextBox 2"/>
          <p:cNvSpPr txBox="1"/>
          <p:nvPr/>
        </p:nvSpPr>
        <p:spPr>
          <a:xfrm>
            <a:off x="0" y="1268760"/>
            <a:ext cx="9144000" cy="4801314"/>
          </a:xfrm>
          <a:prstGeom prst="rect">
            <a:avLst/>
          </a:prstGeom>
          <a:noFill/>
        </p:spPr>
        <p:txBody>
          <a:bodyPr wrap="square" rtlCol="0">
            <a:spAutoFit/>
          </a:bodyPr>
          <a:lstStyle/>
          <a:p>
            <a:pPr marL="285750" indent="-285750">
              <a:buFontTx/>
              <a:buChar char="-"/>
            </a:pPr>
            <a:r>
              <a:rPr lang="vi-VN" sz="1600" b="1" dirty="0" smtClean="0"/>
              <a:t>Procesor</a:t>
            </a:r>
            <a:r>
              <a:rPr lang="hr-HR" sz="1600" b="1" dirty="0" smtClean="0"/>
              <a:t> </a:t>
            </a:r>
            <a:r>
              <a:rPr lang="vi-VN" sz="1600" b="1" dirty="0" smtClean="0"/>
              <a:t>je središnja </a:t>
            </a:r>
            <a:r>
              <a:rPr lang="vi-VN" sz="1600" b="1" dirty="0"/>
              <a:t>i glavna komponenta računala koja </a:t>
            </a:r>
            <a:r>
              <a:rPr lang="vi-VN" sz="1600" b="1" dirty="0" smtClean="0"/>
              <a:t>prihvaća </a:t>
            </a:r>
            <a:r>
              <a:rPr lang="vi-VN" sz="1600" b="1" dirty="0"/>
              <a:t>i obrađuje binarne podatke te takve </a:t>
            </a:r>
            <a:r>
              <a:rPr lang="vi-VN" sz="1600" b="1" dirty="0" smtClean="0"/>
              <a:t>obrađene </a:t>
            </a:r>
            <a:r>
              <a:rPr lang="vi-VN" sz="1600" b="1" dirty="0"/>
              <a:t>podatke predaje ostalim </a:t>
            </a:r>
            <a:r>
              <a:rPr lang="vi-VN" sz="1600" b="1" dirty="0" smtClean="0"/>
              <a:t>dijelovima</a:t>
            </a:r>
            <a:r>
              <a:rPr lang="hr-HR" sz="1600" b="1" dirty="0" smtClean="0"/>
              <a:t> </a:t>
            </a:r>
            <a:r>
              <a:rPr lang="vi-VN" sz="1600" b="1" dirty="0" smtClean="0"/>
              <a:t>računala.</a:t>
            </a:r>
            <a:endParaRPr lang="hr-HR" sz="1600" b="1" dirty="0" smtClean="0"/>
          </a:p>
          <a:p>
            <a:endParaRPr lang="hr-HR" b="1" dirty="0" smtClean="0"/>
          </a:p>
          <a:p>
            <a:pPr marL="285750" indent="-285750">
              <a:buFontTx/>
              <a:buChar char="-"/>
            </a:pPr>
            <a:r>
              <a:rPr lang="hr-HR" sz="2000" b="1" dirty="0" smtClean="0">
                <a:solidFill>
                  <a:srgbClr val="FF0000"/>
                </a:solidFill>
              </a:rPr>
              <a:t>Procesorska jezgra (CORE) je izvršna </a:t>
            </a:r>
            <a:r>
              <a:rPr lang="hr-HR" sz="2000" b="1" dirty="0">
                <a:solidFill>
                  <a:srgbClr val="FF0000"/>
                </a:solidFill>
              </a:rPr>
              <a:t>jedinica </a:t>
            </a:r>
            <a:r>
              <a:rPr lang="hr-HR" sz="2000" b="1" dirty="0" smtClean="0">
                <a:solidFill>
                  <a:srgbClr val="FF0000"/>
                </a:solidFill>
              </a:rPr>
              <a:t>(obavlja aritmetičke operacije)</a:t>
            </a:r>
          </a:p>
          <a:p>
            <a:pPr marL="285750" indent="-285750">
              <a:buFontTx/>
              <a:buChar char="-"/>
            </a:pPr>
            <a:endParaRPr lang="hr-HR" b="1" dirty="0" smtClean="0"/>
          </a:p>
          <a:p>
            <a:pPr marL="285750" indent="-285750">
              <a:buFontTx/>
              <a:buChar char="-"/>
            </a:pPr>
            <a:r>
              <a:rPr lang="hr-HR" b="1" dirty="0" smtClean="0"/>
              <a:t>Procesori mogu imati  2 , 4 , 6 ,  8  i do  24  jezgre …..</a:t>
            </a:r>
          </a:p>
          <a:p>
            <a:pPr marL="285750" indent="-285750">
              <a:buFontTx/>
              <a:buChar char="-"/>
            </a:pPr>
            <a:endParaRPr lang="hr-HR" b="1" dirty="0" smtClean="0"/>
          </a:p>
          <a:p>
            <a:pPr marL="285750" indent="-285750">
              <a:buFontTx/>
              <a:buChar char="-"/>
            </a:pPr>
            <a:r>
              <a:rPr lang="hr-HR" b="1" dirty="0" smtClean="0"/>
              <a:t>Prvi </a:t>
            </a:r>
            <a:r>
              <a:rPr lang="hr-HR" b="1" dirty="0"/>
              <a:t>višejezgreni procesor ja napravio IBM  POWER4  (2 jezgre)</a:t>
            </a:r>
          </a:p>
          <a:p>
            <a:pPr marL="285750" indent="-285750">
              <a:buFontTx/>
              <a:buChar char="-"/>
            </a:pPr>
            <a:endParaRPr lang="vi-VN" b="1" dirty="0"/>
          </a:p>
          <a:p>
            <a:pPr marL="285750" indent="-285750">
              <a:buFontTx/>
              <a:buChar char="-"/>
            </a:pPr>
            <a:r>
              <a:rPr lang="hr-HR" sz="2000" b="1" u="sng" dirty="0" smtClean="0">
                <a:solidFill>
                  <a:srgbClr val="002060"/>
                </a:solidFill>
              </a:rPr>
              <a:t>Karakteristike procesora :</a:t>
            </a:r>
          </a:p>
          <a:p>
            <a:pPr marL="285750" indent="-285750">
              <a:buFontTx/>
              <a:buChar char="-"/>
            </a:pPr>
            <a:endParaRPr lang="hr-HR" b="1" dirty="0" smtClean="0"/>
          </a:p>
          <a:p>
            <a:pPr marL="285750" indent="-285750">
              <a:buFontTx/>
              <a:buChar char="-"/>
            </a:pPr>
            <a:r>
              <a:rPr lang="hr-HR" b="1" dirty="0" smtClean="0">
                <a:solidFill>
                  <a:srgbClr val="FF0000"/>
                </a:solidFill>
              </a:rPr>
              <a:t>Duljina </a:t>
            </a:r>
            <a:r>
              <a:rPr lang="hr-HR" b="1" dirty="0">
                <a:solidFill>
                  <a:srgbClr val="FF0000"/>
                </a:solidFill>
              </a:rPr>
              <a:t>procesorske </a:t>
            </a:r>
            <a:r>
              <a:rPr lang="hr-HR" b="1" dirty="0" smtClean="0">
                <a:solidFill>
                  <a:srgbClr val="FF0000"/>
                </a:solidFill>
              </a:rPr>
              <a:t>riječi (32 ili 64 bitni)</a:t>
            </a:r>
          </a:p>
          <a:p>
            <a:pPr marL="285750" indent="-285750">
              <a:buFontTx/>
              <a:buChar char="-"/>
            </a:pPr>
            <a:r>
              <a:rPr lang="hr-HR" b="1" dirty="0" smtClean="0">
                <a:solidFill>
                  <a:srgbClr val="FF0000"/>
                </a:solidFill>
              </a:rPr>
              <a:t>Cache memorija </a:t>
            </a:r>
            <a:r>
              <a:rPr lang="hr-HR" b="1" dirty="0">
                <a:solidFill>
                  <a:srgbClr val="FF0000"/>
                </a:solidFill>
              </a:rPr>
              <a:t>( L1, L2, L3 )</a:t>
            </a:r>
            <a:endParaRPr lang="hr-HR" b="1" dirty="0" smtClean="0">
              <a:solidFill>
                <a:srgbClr val="FF0000"/>
              </a:solidFill>
            </a:endParaRPr>
          </a:p>
          <a:p>
            <a:pPr marL="285750" indent="-285750">
              <a:buFontTx/>
              <a:buChar char="-"/>
            </a:pPr>
            <a:r>
              <a:rPr lang="hr-HR" b="1" dirty="0" smtClean="0">
                <a:solidFill>
                  <a:srgbClr val="FF0000"/>
                </a:solidFill>
              </a:rPr>
              <a:t>Množitelj takta</a:t>
            </a:r>
          </a:p>
          <a:p>
            <a:pPr marL="285750" indent="-285750">
              <a:buFontTx/>
              <a:buChar char="-"/>
            </a:pPr>
            <a:r>
              <a:rPr lang="hr-HR" b="1" dirty="0" smtClean="0">
                <a:solidFill>
                  <a:srgbClr val="FF0000"/>
                </a:solidFill>
              </a:rPr>
              <a:t>Brzina procesora</a:t>
            </a:r>
            <a:endParaRPr lang="hr-HR" b="1" dirty="0">
              <a:solidFill>
                <a:srgbClr val="FF0000"/>
              </a:solidFill>
            </a:endParaRPr>
          </a:p>
          <a:p>
            <a:pPr marL="285750" indent="-285750">
              <a:buFontTx/>
              <a:buChar char="-"/>
            </a:pPr>
            <a:r>
              <a:rPr lang="hr-HR" b="1" dirty="0" smtClean="0">
                <a:solidFill>
                  <a:srgbClr val="FF0000"/>
                </a:solidFill>
              </a:rPr>
              <a:t>Količina jezgri</a:t>
            </a:r>
          </a:p>
          <a:p>
            <a:pPr marL="285750" indent="-285750">
              <a:buFontTx/>
              <a:buChar char="-"/>
            </a:pPr>
            <a:endParaRPr lang="hr-HR" b="1" dirty="0"/>
          </a:p>
        </p:txBody>
      </p:sp>
    </p:spTree>
    <p:extLst>
      <p:ext uri="{BB962C8B-B14F-4D97-AF65-F5344CB8AC3E}">
        <p14:creationId xmlns:p14="http://schemas.microsoft.com/office/powerpoint/2010/main" xmlns="" val="56657493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502</TotalTime>
  <Words>928</Words>
  <Application>Microsoft Office PowerPoint</Application>
  <PresentationFormat>Prikaz na zaslonu (4:3)</PresentationFormat>
  <Paragraphs>134</Paragraphs>
  <Slides>17</Slides>
  <Notes>0</Notes>
  <HiddenSlides>0</HiddenSlides>
  <MMClips>0</MMClips>
  <ScaleCrop>false</ScaleCrop>
  <HeadingPairs>
    <vt:vector size="4" baseType="variant">
      <vt:variant>
        <vt:lpstr>Tema</vt:lpstr>
      </vt:variant>
      <vt:variant>
        <vt:i4>1</vt:i4>
      </vt:variant>
      <vt:variant>
        <vt:lpstr>Naslovi slajdova</vt:lpstr>
      </vt:variant>
      <vt:variant>
        <vt:i4>17</vt:i4>
      </vt:variant>
    </vt:vector>
  </HeadingPairs>
  <TitlesOfParts>
    <vt:vector size="18" baseType="lpstr">
      <vt:lpstr>Angles</vt:lpstr>
      <vt:lpstr>Višejezgreni  Procesori</vt:lpstr>
      <vt:lpstr>Slajd 2</vt:lpstr>
      <vt:lpstr>Slajd 3</vt:lpstr>
      <vt:lpstr>Slajd 4</vt:lpstr>
      <vt:lpstr>Slajd 5</vt:lpstr>
      <vt:lpstr>Slajd 6</vt:lpstr>
      <vt:lpstr>Slajd 7</vt:lpstr>
      <vt:lpstr>Slajd 8</vt:lpstr>
      <vt:lpstr>Uvod u procesor  </vt:lpstr>
      <vt:lpstr>Zašto više jezgri ?</vt:lpstr>
      <vt:lpstr>Slajd 11</vt:lpstr>
      <vt:lpstr>Komunikacija između jezgra</vt:lpstr>
      <vt:lpstr>Kako višejezgreni procesor obrađuje podatke</vt:lpstr>
      <vt:lpstr>Mooreov zakon </vt:lpstr>
      <vt:lpstr>PLATFORME  I  ARHITEKTURE</vt:lpstr>
      <vt:lpstr>ALGORITMI I  RAZVOJNI ALATI</vt:lpstr>
      <vt:lpstr>Izvori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Tin-admin</dc:creator>
  <cp:lastModifiedBy>Profesorka</cp:lastModifiedBy>
  <cp:revision>37</cp:revision>
  <dcterms:created xsi:type="dcterms:W3CDTF">2014-10-18T09:43:25Z</dcterms:created>
  <dcterms:modified xsi:type="dcterms:W3CDTF">2016-11-02T12:54:57Z</dcterms:modified>
</cp:coreProperties>
</file>