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57" r:id="rId6"/>
    <p:sldId id="258" r:id="rId7"/>
    <p:sldId id="259" r:id="rId8"/>
    <p:sldId id="260" r:id="rId9"/>
    <p:sldId id="270" r:id="rId10"/>
    <p:sldId id="261" r:id="rId11"/>
    <p:sldId id="262" r:id="rId12"/>
    <p:sldId id="271" r:id="rId13"/>
    <p:sldId id="263" r:id="rId14"/>
    <p:sldId id="264" r:id="rId15"/>
    <p:sldId id="269" r:id="rId16"/>
    <p:sldId id="265" r:id="rId17"/>
    <p:sldId id="266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4715-A5A0-45B8-9726-68B5432CB4C0}" type="datetimeFigureOut">
              <a:rPr lang="hr-HR" smtClean="0"/>
              <a:pPr/>
              <a:t>2.11.2016.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EE90-8010-459D-8620-DBCB42A036E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ciklopedija.hr/natuknica.aspx?id=4077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764704"/>
            <a:ext cx="30138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505560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7" y="2492896"/>
            <a:ext cx="51342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4176464" cy="6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639026" cy="8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5"/>
            <a:ext cx="6912768" cy="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96952"/>
            <a:ext cx="69741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861048"/>
            <a:ext cx="6696744" cy="25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3"/>
            <a:ext cx="7647518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54178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1"/>
            <a:ext cx="7704856" cy="305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489654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ARHITEKTURA </a:t>
            </a:r>
            <a:r>
              <a:rPr lang="hr-HR" b="1" dirty="0" smtClean="0">
                <a:solidFill>
                  <a:srgbClr val="FF0000"/>
                </a:solidFill>
              </a:rPr>
              <a:t>MIKROPROCESORA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dirty="0" smtClean="0"/>
              <a:t>a) </a:t>
            </a:r>
            <a:r>
              <a:rPr lang="hr-HR" b="1" u="sng" dirty="0" smtClean="0"/>
              <a:t>CISC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2600" dirty="0" smtClean="0"/>
              <a:t>– uvrštavanje što više naredbi na mikrorazini (na razini CPU-a)</a:t>
            </a:r>
            <a:br>
              <a:rPr lang="hr-HR" sz="2600" dirty="0" smtClean="0"/>
            </a:br>
            <a:r>
              <a:rPr lang="hr-HR" sz="2600" dirty="0" smtClean="0"/>
              <a:t>- naredbe izvedene na razini elektronike u centralnoj jedinici, brzo se izvršavaju</a:t>
            </a:r>
            <a:br>
              <a:rPr lang="hr-HR" sz="2600" dirty="0" smtClean="0"/>
            </a:br>
            <a:r>
              <a:rPr lang="hr-HR" sz="2600" dirty="0" smtClean="0"/>
              <a:t>- mikroprocesor složeniji i skuplji za proizvodnju</a:t>
            </a:r>
            <a:br>
              <a:rPr lang="hr-HR" sz="2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b) </a:t>
            </a:r>
            <a:r>
              <a:rPr lang="hr-HR" b="1" u="sng" dirty="0" smtClean="0"/>
              <a:t>RISC</a:t>
            </a:r>
            <a:br>
              <a:rPr lang="hr-HR" b="1" u="sng" dirty="0" smtClean="0"/>
            </a:br>
            <a:r>
              <a:rPr lang="hr-HR" sz="2600" dirty="0" smtClean="0"/>
              <a:t>- tip CPU-a sa smanjenim skupom naredbi i povećanim brojem registara dostupnih CPU</a:t>
            </a:r>
            <a:br>
              <a:rPr lang="hr-HR" sz="2600" dirty="0" smtClean="0"/>
            </a:br>
            <a:r>
              <a:rPr lang="hr-HR" sz="2600" dirty="0" smtClean="0"/>
              <a:t>- stavljanje </a:t>
            </a:r>
            <a:r>
              <a:rPr lang="hr-HR" sz="2600" dirty="0" err="1" smtClean="0"/>
              <a:t>cache</a:t>
            </a:r>
            <a:r>
              <a:rPr lang="hr-HR" sz="2600" dirty="0" smtClean="0"/>
              <a:t> memorije na CPU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- svi noviji procesori koriste RISC jezgru, a oni na kojima se izvodi CISC kod prevode isti u RISC i postižu veće performanse</a:t>
            </a:r>
            <a:endParaRPr lang="hr-HR" sz="2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320784"/>
            <a:ext cx="8712968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Registri procesora </a:t>
            </a:r>
            <a:endParaRPr kumimoji="0" lang="hr-H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hr-H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Adresni </a:t>
            </a:r>
            <a:r>
              <a:rPr kumimoji="0" lang="hr-HR" sz="20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međuregistar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služi za adresiranje memorije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 ostalih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dijelova</a:t>
            </a:r>
            <a:r>
              <a:rPr kumimoji="0" lang="hr-HR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računala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Podatkovni </a:t>
            </a:r>
            <a:r>
              <a:rPr kumimoji="0" lang="hr-HR" sz="20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međuregistar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posrednik za razmjenu sadržaja između procesora i ostalih dijelova računala. Svi podatci koji se žele prenijeti iz procesora na sabirnicu prolaze kroz podatkovni </a:t>
            </a:r>
            <a:r>
              <a:rPr kumimoji="0" lang="hr-HR" sz="17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međuregistar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Instrukcijski registar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 njega se prenosi instrukcija dobavljena iz memorije.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Bitovi</a:t>
            </a:r>
            <a:r>
              <a:rPr lang="hr-HR" sz="17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instrukcije dovode se na upravljačku jedinicu koja iz njih ustanovljuje koju operaciju procesor treba obaviti.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Programsko brojilo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registar koji sadrži adresu sljedeće instrukcije koju treba obaviti. Njega upravljačka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jedinica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automatski povećava tako da se instrukcije pohranjene u memoriji izvode jedna iz druge.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Registar kazaljke stoga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u memoriji se rezervira posebna skupina</a:t>
            </a:r>
            <a:r>
              <a:rPr kumimoji="0" lang="hr-HR" sz="17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uzastopnih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bajtova i zapiše u registar kazaljke stoga najmanja adresa te skupine. S pomoću tog registra ostvaruje se </a:t>
            </a:r>
            <a:r>
              <a:rPr kumimoji="0" lang="hr-HR" sz="17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stogovni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način pohranjivanja podataka na stog.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Registar stanja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njegovi bitovi služe za zapisivanje različitih zastavica koje označavaju ispravnost ili neispravnost rezultata i operacija ili neke druge pojave. Vrijednosti tih zastavica su uvjeti na temelju kojih upravljački sklop određuje daljnji tijek odvijanja programa.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r-H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Skupina općih registara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za 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pohranjivanje </a:t>
            </a:r>
            <a:r>
              <a:rPr kumimoji="0" lang="hr-HR" sz="17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operanada</a:t>
            </a:r>
            <a:r>
              <a:rPr kumimoji="0" lang="hr-HR" sz="17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 rezultata, te za pripremanje adresa budućih pristupa do spremnika.</a:t>
            </a:r>
            <a:endParaRPr kumimoji="0" lang="hr-HR" sz="1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61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43060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32" y="1772816"/>
            <a:ext cx="81538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Mikroprocesor</a:t>
            </a:r>
            <a:r>
              <a:rPr lang="hr-HR" dirty="0"/>
              <a:t> </a:t>
            </a:r>
            <a:r>
              <a:rPr lang="hr-HR" b="1" dirty="0">
                <a:solidFill>
                  <a:srgbClr val="FF0000"/>
                </a:solidFill>
              </a:rPr>
              <a:t>je </a:t>
            </a:r>
            <a:r>
              <a:rPr lang="hr-HR" b="1" dirty="0"/>
              <a:t>riječ koja je nastala od engleske riječi </a:t>
            </a:r>
            <a:r>
              <a:rPr lang="hr-HR" b="1" i="1" dirty="0" err="1"/>
              <a:t>microprocessor</a:t>
            </a:r>
            <a:r>
              <a:rPr lang="hr-HR" b="1" dirty="0"/>
              <a:t> </a:t>
            </a:r>
            <a:r>
              <a:rPr lang="hr-HR" b="1" dirty="0" smtClean="0"/>
              <a:t> - </a:t>
            </a:r>
            <a:r>
              <a:rPr lang="hr-HR" b="1" dirty="0">
                <a:solidFill>
                  <a:srgbClr val="FF0000"/>
                </a:solidFill>
              </a:rPr>
              <a:t>označava elektronički sklop unutar računala </a:t>
            </a:r>
            <a:r>
              <a:rPr lang="hr-HR" b="1" dirty="0" smtClean="0">
                <a:solidFill>
                  <a:srgbClr val="FF0000"/>
                </a:solidFill>
              </a:rPr>
              <a:t>- integrirani </a:t>
            </a:r>
            <a:r>
              <a:rPr lang="hr-HR" b="1" dirty="0">
                <a:solidFill>
                  <a:srgbClr val="FF0000"/>
                </a:solidFill>
              </a:rPr>
              <a:t>krug koji obnaša funkciju centralne jedinice. 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Prije </a:t>
            </a:r>
            <a:r>
              <a:rPr lang="hr-HR" dirty="0"/>
              <a:t>pojave mikroprocesora centralne su jedinice računala bile napravljene od diskretnih integriranih krugova, tranzistora ili elektronskih cijevi. </a:t>
            </a:r>
            <a:endParaRPr lang="hr-HR" dirty="0" smtClean="0"/>
          </a:p>
          <a:p>
            <a:r>
              <a:rPr lang="hr-HR" dirty="0" smtClean="0"/>
              <a:t>Pretapanjem </a:t>
            </a:r>
            <a:r>
              <a:rPr lang="hr-HR" dirty="0"/>
              <a:t>cijelih ploča ili čak cijelih soba na mali komadić silicija dovelo je do pojeftinjenja računala, te je proširilo primjenu računala u poljima gdje je </a:t>
            </a:r>
            <a:r>
              <a:rPr lang="hr-HR" dirty="0" err="1"/>
              <a:t>minijaturizacija</a:t>
            </a:r>
            <a:r>
              <a:rPr lang="hr-HR" dirty="0"/>
              <a:t> neophodna.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476672"/>
            <a:ext cx="8502650" cy="5976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Mikroprocesor je čip koji sadrži CPU, kao i malu količinu memorije koja se koristi za specijalne </a:t>
            </a:r>
            <a:r>
              <a:rPr kumimoji="0" lang="sr-Latn-C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namjene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programira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imaju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memoriju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sposobni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pristupa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memoriji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Izgrađeni su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visokointegri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tehnologiji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Tehnologija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proizvodnje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osnovne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tehničke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karakteristike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kućišta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vodova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napajanja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opseg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pouzdanost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548680"/>
            <a:ext cx="850265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Stalni zahtjev za povećanje brzine mikroprocesora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Debljina </a:t>
            </a:r>
            <a:r>
              <a:rPr kumimoji="0" lang="sr-Latn-C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silicijskih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ploča ima tehnološka ograničenja (ispod određene debljine, silicijumske ploče postaju krte i neupotrebljive)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Inače, poluprovodnički čipovi se ne koriste SAMO za izgradnju procesora, već se koriste i u </a:t>
            </a:r>
            <a:r>
              <a:rPr kumimoji="0" lang="sr-Latn-C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telekomunikacijskim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uređajima, perifernim uređajima računala, poluprovodničkim memorijama,...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hlinkClick r:id="rId2"/>
              </a:rPr>
              <a:t>http://www.enciklopedija.hr/natuknica.aspx?id=40771</a:t>
            </a:r>
            <a:endParaRPr lang="hr-HR" sz="2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208912" cy="654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5"/>
            <a:ext cx="7344816" cy="8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992888" cy="52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21956"/>
            <a:ext cx="2715766" cy="40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755576" y="260648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hr-HR" sz="2400" dirty="0" smtClean="0"/>
              <a:t>3 FAZE RADA MIKROPROCESORA:</a:t>
            </a:r>
          </a:p>
          <a:p>
            <a:pPr marL="457200" indent="-457200">
              <a:buAutoNum type="arabicPeriod"/>
            </a:pPr>
            <a:endParaRPr lang="hr-HR" sz="2400" dirty="0" smtClean="0"/>
          </a:p>
          <a:p>
            <a:pPr marL="457200" indent="-457200">
              <a:buAutoNum type="arabicPeriod"/>
            </a:pPr>
            <a:r>
              <a:rPr lang="hr-HR" sz="2400" dirty="0" smtClean="0"/>
              <a:t>faza – DOBAVLJANJE NAREDBE</a:t>
            </a:r>
          </a:p>
          <a:p>
            <a:pPr marL="457200" indent="-457200">
              <a:buFontTx/>
              <a:buChar char="-"/>
            </a:pPr>
            <a:r>
              <a:rPr lang="hr-HR" sz="2400" dirty="0" smtClean="0"/>
              <a:t>Podaci su pohranjeni u vanjskoj memoriji na određenim lokacijama</a:t>
            </a:r>
          </a:p>
          <a:p>
            <a:pPr marL="457200" indent="-457200">
              <a:buFontTx/>
              <a:buChar char="-"/>
            </a:pPr>
            <a:r>
              <a:rPr lang="hr-HR" sz="2400" dirty="0" smtClean="0"/>
              <a:t>Svaka lokacija ima svoju memorijsku adresu</a:t>
            </a:r>
          </a:p>
          <a:p>
            <a:pPr marL="457200" indent="-457200">
              <a:buFontTx/>
              <a:buChar char="-"/>
            </a:pPr>
            <a:r>
              <a:rPr lang="hr-HR" sz="2400" dirty="0" smtClean="0"/>
              <a:t>Adresa podatka koji se šalje na obradu = PROGRAMSKO BROJILO (“saznaje” adresu i šalje ju procesoru)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36912"/>
            <a:ext cx="257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755576" y="26064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2. faza – ODGONETNUTI NAREDBU – koja je u spremniku pohranjena kao niz nula i jedinica</a:t>
            </a:r>
            <a:endParaRPr lang="hr-H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4608512" cy="198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827584" y="3284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3. faza – IZVRŠAVANJE NAREDBI</a:t>
            </a:r>
            <a:endParaRPr lang="hr-H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4608512" cy="21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198</Words>
  <Application>Microsoft Office PowerPoint</Application>
  <PresentationFormat>Prikaz na zaslonu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ARHITEKTURA MIKROPROCESORA  a) CISC  – uvrštavanje što više naredbi na mikrorazini (na razini CPU-a) - naredbe izvedene na razini elektronike u centralnoj jedinici, brzo se izvršavaju - mikroprocesor složeniji i skuplji za proizvodnju  b) RISC - tip CPU-a sa smanjenim skupom naredbi i povećanim brojem registara dostupnih CPU - stavljanje cache memorije na CPU  - svi noviji procesori koriste RISC jezgru, a oni na kojima se izvodi CISC kod prevode isti u RISC i postižu veće performanse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Profesorka</dc:creator>
  <cp:lastModifiedBy>Profesorka</cp:lastModifiedBy>
  <cp:revision>22</cp:revision>
  <dcterms:created xsi:type="dcterms:W3CDTF">2014-10-27T09:31:44Z</dcterms:created>
  <dcterms:modified xsi:type="dcterms:W3CDTF">2016-11-02T12:24:21Z</dcterms:modified>
</cp:coreProperties>
</file>