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8649-C874-46E7-A339-CA2BE886001A}" type="datetimeFigureOut">
              <a:rPr lang="sr-Latn-CS" smtClean="0"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71D0-5120-48B8-BFF8-6176778921E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57290" y="3000372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DIE PRÄPOSITIONEN</a:t>
            </a:r>
            <a:endParaRPr kumimoji="0" lang="hr-HR" sz="36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5500702"/>
            <a:ext cx="385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i="0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</a:rPr>
              <a:t>Rovinj,</a:t>
            </a:r>
            <a:r>
              <a:rPr kumimoji="0" lang="hr-HR" sz="2000" i="0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</a:rPr>
              <a:t> 18.02.2014.</a:t>
            </a:r>
            <a:endParaRPr kumimoji="0" lang="hr-HR" sz="2000" i="0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143504" y="5500702"/>
            <a:ext cx="385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Erika </a:t>
            </a:r>
            <a:r>
              <a:rPr lang="hr-H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Folo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, </a:t>
            </a:r>
            <a:r>
              <a:rPr lang="hr-H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prof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.</a:t>
            </a:r>
            <a:endParaRPr kumimoji="0" lang="hr-HR" sz="2000" i="0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85852" y="1142984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Deutsche</a:t>
            </a:r>
            <a:r>
              <a:rPr kumimoji="0" lang="hr-HR" sz="36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3600" b="1" i="0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Sprache</a:t>
            </a:r>
            <a:endParaRPr kumimoji="0" lang="hr-HR" sz="36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714348" y="1643050"/>
          <a:ext cx="7715304" cy="2377440"/>
        </p:xfrm>
        <a:graphic>
          <a:graphicData uri="http://schemas.openxmlformats.org/drawingml/2006/table">
            <a:tbl>
              <a:tblPr/>
              <a:tblGrid>
                <a:gridCol w="1928556"/>
                <a:gridCol w="1928556"/>
                <a:gridCol w="1929096"/>
                <a:gridCol w="1929096"/>
              </a:tblGrid>
              <a:tr h="370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omic Sans MS"/>
                          <a:ea typeface="Times New Roman"/>
                        </a:rPr>
                        <a:t>MIT DEM GENITIV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dirty="0">
                        <a:latin typeface="Comic Sans MS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omic Sans MS"/>
                          <a:ea typeface="Times New Roman"/>
                        </a:rPr>
                        <a:t>MIT DEM DATIV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omic Sans MS"/>
                          <a:ea typeface="Times New Roman"/>
                        </a:rPr>
                        <a:t>MIT DEM AKKUSATIV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>
                        <a:latin typeface="Comic Sans MS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Comic Sans MS"/>
                          <a:ea typeface="Times New Roman"/>
                        </a:rPr>
                        <a:t>MIT DEM DATIV oder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Comic Sans MS"/>
                          <a:ea typeface="Times New Roman"/>
                        </a:rPr>
                        <a:t>AKKUSATIV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>
                        <a:latin typeface="Comic Sans MS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>
                          <a:latin typeface="Comic Sans MS"/>
                          <a:ea typeface="Times New Roman"/>
                        </a:rPr>
                        <a:t>WÄHREND = za vrijeme</a:t>
                      </a:r>
                      <a:endParaRPr lang="hr-HR" sz="120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dirty="0">
                        <a:latin typeface="Comic Sans MS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AUS = iz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BEI = kod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MIT = sa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NACH = nakon, poslije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VON = od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ZU = k, ka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dirty="0">
                        <a:latin typeface="Comic Sans MS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DURCH = kroz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FÜR = za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GEGEN = protiv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OHNE = bez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UM = oko, okolo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ENTLANG = duž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dirty="0">
                        <a:latin typeface="Comic Sans MS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IN = u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AN = na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AUF = na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HINTER = iza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UNTER = ispod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NEBEN = pored, uz, blizu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VOR = ispred, pred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ZWISCHEN = između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omic Sans MS"/>
                          <a:ea typeface="Times New Roman"/>
                        </a:rPr>
                        <a:t>ÜBER = iznad, preko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714348" y="4143380"/>
          <a:ext cx="7715304" cy="1571636"/>
        </p:xfrm>
        <a:graphic>
          <a:graphicData uri="http://schemas.openxmlformats.org/drawingml/2006/table">
            <a:tbl>
              <a:tblPr/>
              <a:tblGrid>
                <a:gridCol w="3857652"/>
                <a:gridCol w="3857652"/>
              </a:tblGrid>
              <a:tr h="1571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400" dirty="0">
                        <a:latin typeface="Comic Sans MS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Wir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wohnen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b="1" dirty="0" err="1">
                          <a:latin typeface="Comic Sans MS"/>
                          <a:ea typeface="Times New Roman"/>
                        </a:rPr>
                        <a:t>in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u="sng" dirty="0">
                          <a:latin typeface="Comic Sans MS"/>
                          <a:ea typeface="Times New Roman"/>
                        </a:rPr>
                        <a:t>der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Stadt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.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             </a:t>
                      </a:r>
                      <a:r>
                        <a:rPr lang="hr-HR" sz="1400" dirty="0" smtClean="0">
                          <a:latin typeface="Comic Sans MS"/>
                          <a:ea typeface="Times New Roman"/>
                        </a:rPr>
                        <a:t>         </a:t>
                      </a:r>
                      <a:r>
                        <a:rPr lang="hr-HR" sz="1400" b="1" dirty="0">
                          <a:latin typeface="Comic Sans MS"/>
                          <a:ea typeface="Times New Roman"/>
                        </a:rPr>
                        <a:t>D.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                  </a:t>
                      </a:r>
                      <a:r>
                        <a:rPr lang="hr-HR" sz="1400" dirty="0" smtClean="0">
                          <a:latin typeface="Arial"/>
                          <a:ea typeface="Times New Roman"/>
                        </a:rPr>
                        <a:t>◄─</a:t>
                      </a:r>
                      <a:r>
                        <a:rPr lang="hr-HR" sz="1400" dirty="0" smtClean="0">
                          <a:latin typeface="Comic Sans MS"/>
                          <a:ea typeface="Times New Roman"/>
                        </a:rPr>
                        <a:t>         </a:t>
                      </a:r>
                      <a:r>
                        <a:rPr lang="hr-HR" sz="1400" b="1" dirty="0" smtClean="0">
                          <a:latin typeface="Comic Sans MS"/>
                          <a:ea typeface="Times New Roman"/>
                        </a:rPr>
                        <a:t>W A R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- der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Satz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ist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statisch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- der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Satz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zeigt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den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Ruhestand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- der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Satz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antwortet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auf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die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Frage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b="1" dirty="0">
                          <a:latin typeface="Comic Sans MS"/>
                          <a:ea typeface="Times New Roman"/>
                        </a:rPr>
                        <a:t>WO?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400" dirty="0">
                        <a:latin typeface="Comic Sans MS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Wir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fahren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b="1" dirty="0" err="1">
                          <a:latin typeface="Comic Sans MS"/>
                          <a:ea typeface="Times New Roman"/>
                        </a:rPr>
                        <a:t>in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u="sng" dirty="0" err="1">
                          <a:latin typeface="Comic Sans MS"/>
                          <a:ea typeface="Times New Roman"/>
                        </a:rPr>
                        <a:t>die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Stadt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.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latin typeface="Comic Sans MS"/>
                          <a:ea typeface="Times New Roman"/>
                        </a:rPr>
                        <a:t>U </a:t>
                      </a:r>
                      <a:r>
                        <a:rPr lang="hr-HR" sz="1400" b="1" dirty="0">
                          <a:latin typeface="Comic Sans MS"/>
                          <a:ea typeface="Times New Roman"/>
                        </a:rPr>
                        <a:t>M       </a:t>
                      </a:r>
                      <a:r>
                        <a:rPr lang="hr-HR" sz="1400" b="1" dirty="0">
                          <a:latin typeface="Arial"/>
                          <a:ea typeface="Times New Roman"/>
                        </a:rPr>
                        <a:t>─►</a:t>
                      </a:r>
                      <a:r>
                        <a:rPr lang="hr-HR" sz="1400" b="1" dirty="0">
                          <a:latin typeface="Comic Sans MS"/>
                          <a:ea typeface="Times New Roman"/>
                        </a:rPr>
                        <a:t>               AKK.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- der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Satz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ist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dynamisch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- der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Satz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zeigt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die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Ortsveränderung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- der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Satz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antwortet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auf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die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dirty="0" err="1">
                          <a:latin typeface="Comic Sans MS"/>
                          <a:ea typeface="Times New Roman"/>
                        </a:rPr>
                        <a:t>Frage</a:t>
                      </a:r>
                      <a:r>
                        <a:rPr lang="hr-HR" sz="1400" dirty="0"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hr-HR" sz="1400" b="1" dirty="0">
                          <a:latin typeface="Comic Sans MS"/>
                          <a:ea typeface="Times New Roman"/>
                        </a:rPr>
                        <a:t>WOHIN?</a:t>
                      </a:r>
                      <a:endParaRPr lang="hr-HR" sz="1400" dirty="0">
                        <a:latin typeface="Times New Roman"/>
                        <a:ea typeface="Times New Roman"/>
                      </a:endParaRPr>
                    </a:p>
                  </a:txBody>
                  <a:tcPr marL="46305" marR="4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14480" y="763769"/>
            <a:ext cx="5704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DIE PRÄPOSITIONEN</a:t>
            </a:r>
            <a:endParaRPr kumimoji="0" lang="hr-HR" sz="9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285852" y="636719"/>
            <a:ext cx="6643734" cy="522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Beispiele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mit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den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Präpositionen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(1/2):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1.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Während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Stunde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lernen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Das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der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Text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aus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3.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bei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Großmutter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4.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Warum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schreibst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du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nicht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mit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Bleistift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?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5.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Nach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Stunde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sind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frei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6.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bekomme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Geschenk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von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Vater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7.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gehe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zu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Großvater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8.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spazieren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durch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Stadt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9.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habe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Geschenk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für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Lehrer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10.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Die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2a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Klasse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spielt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gegen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2b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Klasse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11.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Warum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du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ohne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Bleistift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?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12.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fahren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mit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Auto 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um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Stadt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13.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gehen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Straße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entlang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0132" y="142852"/>
            <a:ext cx="800102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Beispiele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mit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den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Präpositionen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(2/2):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14.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lernen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Schule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gehen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Schule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15.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Das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Poster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Wand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stelle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Poster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Wand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16.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Das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liegt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auf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Tisch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stelle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das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auf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Tisch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17. a)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Hinter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Schule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Park.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der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Pause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gehen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hinter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Schule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18.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Bleistift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unter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Kann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Bleistift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unter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stellen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?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19.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Haus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neben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Schule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setze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mich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neben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(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du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).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20.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Sie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sind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vor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Tafel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Die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Schülerin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kommt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vor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Tafel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21.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Haus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zwischen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dein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Haus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Geschäft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Stellen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Sie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bitte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das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zwischen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Heft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und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Arbeitsbuch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22. a)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Das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Bild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ist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über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Tafel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    b)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Wir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stellen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die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Lampe </a:t>
            </a:r>
            <a:r>
              <a:rPr kumimoji="0" lang="hr-H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über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_____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Tisch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  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28726" y="285728"/>
            <a:ext cx="80009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Beispiele mit den Präpositionen</a:t>
            </a:r>
            <a:r>
              <a:rPr kumimoji="0" lang="hr-H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– D/</a:t>
            </a:r>
            <a:r>
              <a:rPr kumimoji="0" lang="hr-HR" sz="1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Akk</a:t>
            </a:r>
            <a:r>
              <a:rPr kumimoji="0" lang="hr-H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(1/2)</a:t>
            </a:r>
            <a:r>
              <a:rPr kumimoji="0" lang="de-DE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:</a:t>
            </a:r>
            <a:endParaRPr kumimoji="0" lang="hr-HR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1. Ich parke mein Auto unter _____ Br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cke.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2. Auch unter _____ Baum steht ein Auto.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3. Viele Autos fahren in ____ Stadt.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4. Die Lampe 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ngt an _____ Decke.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5. Die Schultasche liegt auf _____ Tisch.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6. Ein Fahrradfahrer f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hrt unter ____ Baum (der), weil es regnet.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7. Viele Leute sammeln sich vor ____  Kirche und gehen in ____ Kirche hinein.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8. In der Sportstunde gehen wir auch in _____ Gymnastikraum.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9. Ich stelle das Buch in ____ Regal.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10. In der Pause spielen alle Kinder auf _____ Pausenhof(der).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11. Das Lineal liegt unter _____ Stuhl auf ____ Fußboden.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8662" y="464037"/>
            <a:ext cx="785818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Beispiele mit den Präpositionen</a:t>
            </a:r>
            <a:r>
              <a:rPr kumimoji="0" lang="hr-H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– D/</a:t>
            </a:r>
            <a:r>
              <a:rPr kumimoji="0" lang="hr-HR" sz="1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Akk</a:t>
            </a:r>
            <a:r>
              <a:rPr kumimoji="0" lang="hr-H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hr-HR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(2/2)</a:t>
            </a:r>
            <a:r>
              <a:rPr kumimoji="0" lang="de-DE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:</a:t>
            </a:r>
            <a:endParaRPr kumimoji="0" lang="hr-HR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12. Ich fahre mein Auto unter _____ Br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cke.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13. Die Plakate 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ngen an _____ Wand.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14. Das Schiff f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hrt aus einem Kanal in _____ Fluss hinein.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15. Neben _____ Schule steht eine Turnhalle.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16. Es stehen schon viele Autos neben _____ Br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cke.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17. Du stellst die Blumenvase auf _____ Tisch.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18. Eine Sch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lerin setzt sich vor____ Lehrer.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19. Jetzt sitzt sie vor _____ Lehrer.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20. Wenn es klingelt, gehen alle Sch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ler in _____ Pausenhof.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21. Er h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ngt das Bild an ____ Wand.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22. Mein Zimmer ist zwischen _____ Bad und  _____ Arbeitszimmer.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57290" y="2714620"/>
            <a:ext cx="6609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Viel</a:t>
            </a:r>
            <a:r>
              <a:rPr lang="hr-H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hr-H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Spaß</a:t>
            </a:r>
            <a:r>
              <a:rPr lang="hr-H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hr-H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beim</a:t>
            </a:r>
            <a:r>
              <a:rPr lang="hr-H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hr-H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Lernen</a:t>
            </a:r>
            <a:endParaRPr lang="hr-H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781</Words>
  <Application>Microsoft Office PowerPoint</Application>
  <PresentationFormat>Prikaz na zaslonu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User</cp:lastModifiedBy>
  <cp:revision>4</cp:revision>
  <dcterms:created xsi:type="dcterms:W3CDTF">2014-02-17T22:06:32Z</dcterms:created>
  <dcterms:modified xsi:type="dcterms:W3CDTF">2014-02-17T22:39:08Z</dcterms:modified>
</cp:coreProperties>
</file>